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0" r:id="rId5"/>
    <p:sldId id="262" r:id="rId6"/>
    <p:sldId id="263" r:id="rId7"/>
    <p:sldId id="264" r:id="rId8"/>
    <p:sldId id="258" r:id="rId9"/>
    <p:sldId id="259" r:id="rId10"/>
    <p:sldId id="265" r:id="rId11"/>
    <p:sldId id="266" r:id="rId12"/>
    <p:sldId id="267" r:id="rId13"/>
    <p:sldId id="269" r:id="rId14"/>
    <p:sldId id="268"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811" y="3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F0A84287-AFD7-4B58-93FB-301B84B74F4F}" type="datetimeFigureOut">
              <a:rPr lang="en-AU" smtClean="0"/>
              <a:pPr/>
              <a:t>9/09/2014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0A84287-AFD7-4B58-93FB-301B84B74F4F}" type="datetimeFigureOut">
              <a:rPr lang="en-AU" smtClean="0"/>
              <a:pPr/>
              <a:t>9/09/2014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0A84287-AFD7-4B58-93FB-301B84B74F4F}" type="datetimeFigureOut">
              <a:rPr lang="en-AU" smtClean="0"/>
              <a:pPr/>
              <a:t>9/09/2014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0A84287-AFD7-4B58-93FB-301B84B74F4F}" type="datetimeFigureOut">
              <a:rPr lang="en-AU" smtClean="0"/>
              <a:pPr/>
              <a:t>9/09/2014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84287-AFD7-4B58-93FB-301B84B74F4F}" type="datetimeFigureOut">
              <a:rPr lang="en-AU" smtClean="0"/>
              <a:pPr/>
              <a:t>9/09/2014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F0A84287-AFD7-4B58-93FB-301B84B74F4F}" type="datetimeFigureOut">
              <a:rPr lang="en-AU" smtClean="0"/>
              <a:pPr/>
              <a:t>9/09/2014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F0A84287-AFD7-4B58-93FB-301B84B74F4F}" type="datetimeFigureOut">
              <a:rPr lang="en-AU" smtClean="0"/>
              <a:pPr/>
              <a:t>9/09/2014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0A84287-AFD7-4B58-93FB-301B84B74F4F}" type="datetimeFigureOut">
              <a:rPr lang="en-AU" smtClean="0"/>
              <a:pPr/>
              <a:t>9/09/2014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84287-AFD7-4B58-93FB-301B84B74F4F}" type="datetimeFigureOut">
              <a:rPr lang="en-AU" smtClean="0"/>
              <a:pPr/>
              <a:t>9/09/2014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84287-AFD7-4B58-93FB-301B84B74F4F}" type="datetimeFigureOut">
              <a:rPr lang="en-AU" smtClean="0"/>
              <a:pPr/>
              <a:t>9/09/2014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84287-AFD7-4B58-93FB-301B84B74F4F}" type="datetimeFigureOut">
              <a:rPr lang="en-AU" smtClean="0"/>
              <a:pPr/>
              <a:t>9/09/2014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5EC3731-9732-4393-BC3F-B68FA868261C}"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84287-AFD7-4B58-93FB-301B84B74F4F}" type="datetimeFigureOut">
              <a:rPr lang="en-AU" smtClean="0"/>
              <a:pPr/>
              <a:t>9/09/2014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EC3731-9732-4393-BC3F-B68FA868261C}"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mailto:ruthandon@gmail.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chabad.org/library/bible_cdo/aid/16223/jewish/Chapter-2.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7772400" cy="3528392"/>
          </a:xfrm>
        </p:spPr>
        <p:txBody>
          <a:bodyPr>
            <a:normAutofit/>
          </a:bodyPr>
          <a:lstStyle/>
          <a:p>
            <a:r>
              <a:rPr lang="en-AU" sz="5400" b="1" i="1" u="sng" dirty="0" smtClean="0">
                <a:solidFill>
                  <a:srgbClr val="002060"/>
                </a:solidFill>
                <a:effectLst>
                  <a:outerShdw blurRad="38100" dist="38100" dir="2700000" algn="tl">
                    <a:srgbClr val="000000">
                      <a:alpha val="43137"/>
                    </a:srgbClr>
                  </a:outerShdw>
                </a:effectLst>
              </a:rPr>
              <a:t>The Godhead</a:t>
            </a:r>
            <a:r>
              <a:rPr lang="en-AU" b="1" i="1" u="sng" dirty="0" smtClean="0">
                <a:solidFill>
                  <a:srgbClr val="002060"/>
                </a:solidFill>
              </a:rPr>
              <a:t/>
            </a:r>
            <a:br>
              <a:rPr lang="en-AU" b="1" i="1" u="sng" dirty="0" smtClean="0">
                <a:solidFill>
                  <a:srgbClr val="002060"/>
                </a:solidFill>
              </a:rPr>
            </a:br>
            <a:r>
              <a:rPr lang="en-AU" b="1" i="1" u="sng" dirty="0" smtClean="0">
                <a:solidFill>
                  <a:srgbClr val="002060"/>
                </a:solidFill>
              </a:rPr>
              <a:t>E Pluribus Unum</a:t>
            </a:r>
            <a:r>
              <a:rPr lang="en-AU" b="1" i="1" u="sng" dirty="0" smtClean="0"/>
              <a:t/>
            </a:r>
            <a:br>
              <a:rPr lang="en-AU" b="1" i="1" u="sng" dirty="0" smtClean="0"/>
            </a:br>
            <a:r>
              <a:rPr lang="en-AU" sz="2200" b="1" i="1" u="sng" dirty="0" smtClean="0">
                <a:solidFill>
                  <a:srgbClr val="FF0000"/>
                </a:solidFill>
              </a:rPr>
              <a:t>E= </a:t>
            </a:r>
            <a:r>
              <a:rPr lang="en-AU" sz="2200" b="1" i="1" u="sng" dirty="0" smtClean="0">
                <a:solidFill>
                  <a:srgbClr val="0070C0"/>
                </a:solidFill>
              </a:rPr>
              <a:t>out of</a:t>
            </a:r>
            <a:r>
              <a:rPr lang="en-AU" sz="2200" b="1" i="1" u="sng" dirty="0" smtClean="0">
                <a:solidFill>
                  <a:srgbClr val="FF0000"/>
                </a:solidFill>
              </a:rPr>
              <a:t>  : Pluribus =</a:t>
            </a:r>
            <a:r>
              <a:rPr lang="en-AU" sz="2200" b="1" i="1" u="sng" dirty="0" smtClean="0">
                <a:solidFill>
                  <a:srgbClr val="0070C0"/>
                </a:solidFill>
              </a:rPr>
              <a:t>plural</a:t>
            </a:r>
            <a:r>
              <a:rPr lang="en-AU" sz="2200" b="1" i="1" u="sng" dirty="0">
                <a:solidFill>
                  <a:srgbClr val="FF0000"/>
                </a:solidFill>
              </a:rPr>
              <a:t> </a:t>
            </a:r>
            <a:r>
              <a:rPr lang="en-AU" sz="2200" b="1" i="1" u="sng" dirty="0" smtClean="0">
                <a:solidFill>
                  <a:srgbClr val="FF0000"/>
                </a:solidFill>
              </a:rPr>
              <a:t>: Unum=</a:t>
            </a:r>
            <a:r>
              <a:rPr lang="en-AU" sz="2200" b="1" i="1" u="sng" dirty="0" smtClean="0">
                <a:solidFill>
                  <a:srgbClr val="0070C0"/>
                </a:solidFill>
              </a:rPr>
              <a:t>ONE</a:t>
            </a:r>
            <a:r>
              <a:rPr lang="en-AU" sz="2200" b="1" u="sng" dirty="0" smtClean="0">
                <a:solidFill>
                  <a:srgbClr val="0070C0"/>
                </a:solidFill>
              </a:rPr>
              <a:t/>
            </a:r>
            <a:br>
              <a:rPr lang="en-AU" sz="2200" b="1" u="sng" dirty="0" smtClean="0">
                <a:solidFill>
                  <a:srgbClr val="0070C0"/>
                </a:solidFill>
              </a:rPr>
            </a:br>
            <a:r>
              <a:rPr lang="en-AU" sz="2200" b="1" dirty="0" smtClean="0">
                <a:solidFill>
                  <a:srgbClr val="0070C0"/>
                </a:solidFill>
              </a:rPr>
              <a:t>This is the Latin motto inscribed on the American currency  to show UNITY of the nation even though there are over fifty states in the UNION.  Their Constitution says ---</a:t>
            </a:r>
            <a:r>
              <a:rPr lang="en-AU" sz="2200" b="1" i="1" u="sng" dirty="0" smtClean="0">
                <a:solidFill>
                  <a:srgbClr val="0070C0"/>
                </a:solidFill>
              </a:rPr>
              <a:t>ONE NATION under God.</a:t>
            </a:r>
            <a:endParaRPr lang="en-AU" sz="2200" b="1" i="1" u="sng" dirty="0">
              <a:solidFill>
                <a:srgbClr val="0070C0"/>
              </a:solidFill>
            </a:endParaRPr>
          </a:p>
        </p:txBody>
      </p:sp>
      <p:sp>
        <p:nvSpPr>
          <p:cNvPr id="3" name="Subtitle 2"/>
          <p:cNvSpPr>
            <a:spLocks noGrp="1"/>
          </p:cNvSpPr>
          <p:nvPr>
            <p:ph type="subTitle" idx="1"/>
          </p:nvPr>
        </p:nvSpPr>
        <p:spPr>
          <a:xfrm>
            <a:off x="611560" y="3717032"/>
            <a:ext cx="8136904" cy="2880320"/>
          </a:xfrm>
        </p:spPr>
        <p:txBody>
          <a:bodyPr>
            <a:noAutofit/>
          </a:bodyPr>
          <a:lstStyle/>
          <a:p>
            <a:r>
              <a:rPr lang="en-AU" sz="2000" b="1" dirty="0" smtClean="0">
                <a:solidFill>
                  <a:srgbClr val="002060"/>
                </a:solidFill>
              </a:rPr>
              <a:t>“In the beginning </a:t>
            </a:r>
            <a:r>
              <a:rPr lang="en-AU" sz="2000" b="1" dirty="0" smtClean="0">
                <a:solidFill>
                  <a:srgbClr val="FF0000"/>
                </a:solidFill>
              </a:rPr>
              <a:t>GOD </a:t>
            </a:r>
            <a:r>
              <a:rPr lang="en-AU" sz="2000" b="1" dirty="0" smtClean="0">
                <a:solidFill>
                  <a:srgbClr val="002060"/>
                </a:solidFill>
              </a:rPr>
              <a:t>made the heavens and the earth… let </a:t>
            </a:r>
            <a:r>
              <a:rPr lang="en-AU" sz="2000" b="1" dirty="0" smtClean="0">
                <a:solidFill>
                  <a:srgbClr val="FF0000"/>
                </a:solidFill>
              </a:rPr>
              <a:t>US</a:t>
            </a:r>
            <a:r>
              <a:rPr lang="en-AU" sz="2000" b="1" dirty="0" smtClean="0">
                <a:solidFill>
                  <a:srgbClr val="002060"/>
                </a:solidFill>
              </a:rPr>
              <a:t> make man in </a:t>
            </a:r>
            <a:r>
              <a:rPr lang="en-AU" sz="2000" b="1" dirty="0" smtClean="0">
                <a:solidFill>
                  <a:srgbClr val="FF0000"/>
                </a:solidFill>
              </a:rPr>
              <a:t>OUR</a:t>
            </a:r>
            <a:r>
              <a:rPr lang="en-AU" sz="2000" b="1" dirty="0">
                <a:solidFill>
                  <a:srgbClr val="002060"/>
                </a:solidFill>
              </a:rPr>
              <a:t> </a:t>
            </a:r>
            <a:r>
              <a:rPr lang="en-AU" sz="2000" b="1" dirty="0" smtClean="0">
                <a:solidFill>
                  <a:srgbClr val="002060"/>
                </a:solidFill>
              </a:rPr>
              <a:t>image.” </a:t>
            </a:r>
          </a:p>
          <a:p>
            <a:r>
              <a:rPr lang="en-AU" sz="2000" b="1" dirty="0" smtClean="0">
                <a:solidFill>
                  <a:srgbClr val="002060"/>
                </a:solidFill>
              </a:rPr>
              <a:t>Gen 1 &amp; 2</a:t>
            </a:r>
          </a:p>
          <a:p>
            <a:r>
              <a:rPr lang="en-AU" sz="2000" b="1" dirty="0" smtClean="0">
                <a:solidFill>
                  <a:srgbClr val="002060"/>
                </a:solidFill>
              </a:rPr>
              <a:t>Out of plurality there is </a:t>
            </a:r>
            <a:r>
              <a:rPr lang="en-AU" sz="2000" b="1" dirty="0" smtClean="0">
                <a:solidFill>
                  <a:srgbClr val="FF0000"/>
                </a:solidFill>
              </a:rPr>
              <a:t>ONE GOD</a:t>
            </a:r>
            <a:r>
              <a:rPr lang="en-AU" sz="2000" b="1" dirty="0" smtClean="0">
                <a:solidFill>
                  <a:srgbClr val="002060"/>
                </a:solidFill>
              </a:rPr>
              <a:t>!</a:t>
            </a:r>
          </a:p>
          <a:p>
            <a:endParaRPr lang="en-AU" sz="2000" b="1" dirty="0" smtClean="0">
              <a:solidFill>
                <a:schemeClr val="tx1"/>
              </a:solidFill>
            </a:endParaRPr>
          </a:p>
          <a:p>
            <a:r>
              <a:rPr lang="en-AU" sz="2000" b="1" dirty="0" smtClean="0">
                <a:solidFill>
                  <a:schemeClr val="tx1"/>
                </a:solidFill>
              </a:rPr>
              <a:t>My family has seven components, myself, my wife and five children,  but it is still  </a:t>
            </a:r>
            <a:r>
              <a:rPr lang="en-AU" sz="2000" b="1" dirty="0" smtClean="0">
                <a:solidFill>
                  <a:srgbClr val="FF0000"/>
                </a:solidFill>
              </a:rPr>
              <a:t>just </a:t>
            </a:r>
            <a:r>
              <a:rPr lang="en-AU" sz="2000" b="1" u="sng" dirty="0" smtClean="0">
                <a:solidFill>
                  <a:srgbClr val="FF0000"/>
                </a:solidFill>
              </a:rPr>
              <a:t>ONE</a:t>
            </a:r>
            <a:r>
              <a:rPr lang="en-AU" sz="2000" b="1" dirty="0" smtClean="0">
                <a:solidFill>
                  <a:srgbClr val="FF0000"/>
                </a:solidFill>
              </a:rPr>
              <a:t> family.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692696"/>
            <a:ext cx="8352928" cy="5909310"/>
          </a:xfrm>
          <a:prstGeom prst="rect">
            <a:avLst/>
          </a:prstGeom>
          <a:noFill/>
        </p:spPr>
        <p:txBody>
          <a:bodyPr wrap="square" rtlCol="0">
            <a:spAutoFit/>
          </a:bodyPr>
          <a:lstStyle/>
          <a:p>
            <a:r>
              <a:rPr lang="en-AU" b="1" dirty="0" smtClean="0"/>
              <a:t>Today salvation is available to “whosoever will”.  Revelation 22:17 </a:t>
            </a:r>
          </a:p>
          <a:p>
            <a:endParaRPr lang="en-AU" b="1" dirty="0" smtClean="0"/>
          </a:p>
          <a:p>
            <a:r>
              <a:rPr lang="en-AU" b="1" dirty="0" smtClean="0"/>
              <a:t> When we accept Jesus as our Substitute and Example, when we declare allegiance to Him, we become “spiritual Jews”,  Romans 2:28,29, and heirs according to the promise to Abraham. Galatians 3.</a:t>
            </a:r>
          </a:p>
          <a:p>
            <a:endParaRPr lang="en-AU" b="1" dirty="0" smtClean="0"/>
          </a:p>
          <a:p>
            <a:r>
              <a:rPr lang="en-AU" b="1" dirty="0" smtClean="0"/>
              <a:t> When we accept the Gift of God, Salvation in Christ, we become sons and daughters of the King of Kings and Lord of Lords, 1 John 3, and subjects of His kingdom </a:t>
            </a:r>
            <a:r>
              <a:rPr lang="en-AU" b="1" dirty="0" smtClean="0"/>
              <a:t>which is to </a:t>
            </a:r>
            <a:r>
              <a:rPr lang="en-AU" b="1" dirty="0" smtClean="0"/>
              <a:t>be established  here on this planet, a kingdom which will never pass away.  Daniel 7:13.14  What a privilege to be princes and princesses of the Great God of the Universe—the Omnipotent, Omniscient, Omnipresent God!  I John 3. With Him on our side, who can be against us. All fear is gone! 1 Peter 5:7  1John 4:18</a:t>
            </a:r>
          </a:p>
          <a:p>
            <a:endParaRPr lang="en-AU" b="1" dirty="0" smtClean="0"/>
          </a:p>
          <a:p>
            <a:r>
              <a:rPr lang="en-AU" b="1" dirty="0" smtClean="0"/>
              <a:t>When we accept His amazing grace and pardon for our sins, we have passed from Eternal Death to Everlasting Life,  John 5:24, and though we might physically die,  it is really just a sleep till the </a:t>
            </a:r>
            <a:r>
              <a:rPr lang="en-AU" b="1" dirty="0" err="1" smtClean="0"/>
              <a:t>Lifegiver</a:t>
            </a:r>
            <a:r>
              <a:rPr lang="en-AU" b="1" dirty="0" smtClean="0"/>
              <a:t> calls when He returns to ‘gather His wheat into His garner’ Matthew 24:30,31. What a blessed hope we have in Christ Jesus. Titus 2:13.</a:t>
            </a:r>
          </a:p>
          <a:p>
            <a:endParaRPr lang="en-AU" b="1" dirty="0" smtClean="0"/>
          </a:p>
          <a:p>
            <a:endParaRPr lang="en-AU" b="1" dirty="0" smtClean="0"/>
          </a:p>
          <a:p>
            <a:endParaRPr lang="en-AU" dirty="0" smtClean="0"/>
          </a:p>
          <a:p>
            <a:endParaRPr lang="en-A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260648"/>
            <a:ext cx="8352928" cy="6186309"/>
          </a:xfrm>
          <a:prstGeom prst="rect">
            <a:avLst/>
          </a:prstGeom>
          <a:noFill/>
        </p:spPr>
        <p:txBody>
          <a:bodyPr wrap="square" rtlCol="0">
            <a:spAutoFit/>
          </a:bodyPr>
          <a:lstStyle/>
          <a:p>
            <a:endParaRPr lang="en-AU" b="1" dirty="0" smtClean="0"/>
          </a:p>
          <a:p>
            <a:endParaRPr lang="en-AU" b="1" dirty="0" smtClean="0"/>
          </a:p>
          <a:p>
            <a:endParaRPr lang="en-AU" b="1" dirty="0" smtClean="0"/>
          </a:p>
          <a:p>
            <a:endParaRPr lang="en-AU" b="1" dirty="0" smtClean="0"/>
          </a:p>
          <a:p>
            <a:endParaRPr lang="en-AU" b="1" dirty="0" smtClean="0"/>
          </a:p>
          <a:p>
            <a:endParaRPr lang="en-AU" b="1" dirty="0" smtClean="0"/>
          </a:p>
          <a:p>
            <a:r>
              <a:rPr lang="en-AU" b="1" dirty="0" smtClean="0"/>
              <a:t>The very first definitive reference to the Son of God is found in the New Testament  when the angel Gabriel is speaking to Mary about baby Jesus and His  coming birth, and both of these references are in the FUTURE tense --  ‘shall be called –the Son of God.’  Since there are no definitive references to Jesus as the Son of God in the Old Testament, and the Scriptures clearly refer to that name as applying to the Word becoming flesh as a baby boy in the future tense, when He would be born, Jesus was Who He said He was, and Who the Scriptures say He was—The ‘only begotten Son of God,’  John 3:16,17, the ‘I am’ John 8:58, ‘I am Alpha and Omega, the beginning and the end, the first and the last’. Rev 22:13,  the ‘Mighty God, the Everlasting Father’,  Isaiah 1:18. This text from Isaiah is really incredible, as it is a prophecy that a virgin would have a son,  (Jesus), and His name </a:t>
            </a:r>
            <a:r>
              <a:rPr lang="en-AU" b="1" u="sng" dirty="0" smtClean="0"/>
              <a:t>would be called</a:t>
            </a:r>
            <a:r>
              <a:rPr lang="en-AU" b="1" dirty="0" smtClean="0"/>
              <a:t>… (future tense again.)</a:t>
            </a:r>
          </a:p>
          <a:p>
            <a:endParaRPr lang="en-AU" b="1" dirty="0" smtClean="0"/>
          </a:p>
          <a:p>
            <a:endParaRPr lang="en-AU" b="1" dirty="0" smtClean="0"/>
          </a:p>
          <a:p>
            <a:endParaRPr lang="en-AU" b="1" dirty="0" smtClean="0"/>
          </a:p>
          <a:p>
            <a:endParaRPr lang="en-AU" b="1" dirty="0" smtClean="0"/>
          </a:p>
          <a:p>
            <a:endParaRPr lang="en-AU" b="1" dirty="0"/>
          </a:p>
        </p:txBody>
      </p:sp>
      <p:sp>
        <p:nvSpPr>
          <p:cNvPr id="6" name="TextBox 5"/>
          <p:cNvSpPr txBox="1"/>
          <p:nvPr/>
        </p:nvSpPr>
        <p:spPr>
          <a:xfrm>
            <a:off x="323528" y="476672"/>
            <a:ext cx="7992888" cy="1200329"/>
          </a:xfrm>
          <a:prstGeom prst="rect">
            <a:avLst/>
          </a:prstGeom>
          <a:noFill/>
        </p:spPr>
        <p:txBody>
          <a:bodyPr wrap="square" rtlCol="0">
            <a:spAutoFit/>
          </a:bodyPr>
          <a:lstStyle/>
          <a:p>
            <a:r>
              <a:rPr lang="en-AU" b="1" dirty="0" smtClean="0"/>
              <a:t>Matthew  1:21-23 says it a little differently, but with virtually the same meaning—God  was to take on human flesh and be called Emmanuel which means ‘God with us!’  So, as in John 1:1, God  the Word became flesh and dwelt among us, as one of us, as the unique (</a:t>
            </a:r>
            <a:r>
              <a:rPr lang="en-AU" b="1" dirty="0" err="1" smtClean="0"/>
              <a:t>monogenes</a:t>
            </a:r>
            <a:r>
              <a:rPr lang="en-AU" b="1" dirty="0" smtClean="0"/>
              <a:t>) One, the Son of God.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620688"/>
            <a:ext cx="8352928" cy="5909310"/>
          </a:xfrm>
          <a:prstGeom prst="rect">
            <a:avLst/>
          </a:prstGeom>
          <a:noFill/>
        </p:spPr>
        <p:txBody>
          <a:bodyPr wrap="square" rtlCol="0">
            <a:spAutoFit/>
          </a:bodyPr>
          <a:lstStyle/>
          <a:p>
            <a:endParaRPr lang="en-AU" b="1" dirty="0" smtClean="0"/>
          </a:p>
          <a:p>
            <a:endParaRPr lang="en-AU" b="1" dirty="0" smtClean="0"/>
          </a:p>
          <a:p>
            <a:endParaRPr lang="en-AU" b="1" dirty="0" smtClean="0"/>
          </a:p>
          <a:p>
            <a:endParaRPr lang="en-AU" b="1" dirty="0" smtClean="0"/>
          </a:p>
          <a:p>
            <a:endParaRPr lang="en-AU" b="1" dirty="0" smtClean="0"/>
          </a:p>
          <a:p>
            <a:endParaRPr lang="en-AU" b="1" dirty="0" smtClean="0"/>
          </a:p>
          <a:p>
            <a:r>
              <a:rPr lang="en-AU" b="1" dirty="0" smtClean="0"/>
              <a:t>I see a very real danger in believing that Jesus was the Son of God before His incarnation, for it implies that Jesus was somehow born way back in the ages, that He somehow came out of the Father’s  Person, and therefore had a beginning, whereas the Scriptures say many times over that Jesus was with God and that He was God, and that He was part of the Eternal Godhead of three Persons.  I John 5:7 makes it clear that there are three Persons in the Godhead also, and the central Person is the Word.</a:t>
            </a:r>
          </a:p>
          <a:p>
            <a:endParaRPr lang="en-AU" b="1" dirty="0" smtClean="0"/>
          </a:p>
          <a:p>
            <a:r>
              <a:rPr lang="en-AU" b="1" dirty="0" smtClean="0"/>
              <a:t>We are not told how this can be, and it is best not to conjecture about it as we are simply the creatures He has made, and who are we to presume to know all about our Creator. What is revealed we can believe, but further than that we must wait on the Lord and be content with what He has told us, in His Holy Word. </a:t>
            </a:r>
          </a:p>
          <a:p>
            <a:endParaRPr lang="en-AU" b="1" dirty="0" smtClean="0"/>
          </a:p>
          <a:p>
            <a:r>
              <a:rPr lang="en-AU" b="1" dirty="0" smtClean="0"/>
              <a:t>Who is the Holy Spirit?  Is He a Person, and a Member of the Godhead?  Here are a few truths we have found in the mine of Truth—God’s Word:</a:t>
            </a:r>
          </a:p>
          <a:p>
            <a:endParaRPr lang="en-AU" b="1" dirty="0" smtClean="0"/>
          </a:p>
        </p:txBody>
      </p:sp>
      <p:sp>
        <p:nvSpPr>
          <p:cNvPr id="4" name="TextBox 3"/>
          <p:cNvSpPr txBox="1"/>
          <p:nvPr/>
        </p:nvSpPr>
        <p:spPr>
          <a:xfrm>
            <a:off x="467544" y="548680"/>
            <a:ext cx="7920880" cy="1754326"/>
          </a:xfrm>
          <a:prstGeom prst="rect">
            <a:avLst/>
          </a:prstGeom>
          <a:noFill/>
        </p:spPr>
        <p:txBody>
          <a:bodyPr wrap="square" rtlCol="0">
            <a:spAutoFit/>
          </a:bodyPr>
          <a:lstStyle/>
          <a:p>
            <a:r>
              <a:rPr lang="en-AU" b="1" dirty="0" smtClean="0"/>
              <a:t>Luke 1:32  He shall be great, and </a:t>
            </a:r>
            <a:r>
              <a:rPr lang="en-AU" b="1" u="sng" dirty="0" smtClean="0">
                <a:solidFill>
                  <a:srgbClr val="C00000"/>
                </a:solidFill>
              </a:rPr>
              <a:t>shall</a:t>
            </a:r>
            <a:r>
              <a:rPr lang="en-AU" b="1" dirty="0" smtClean="0">
                <a:solidFill>
                  <a:srgbClr val="C00000"/>
                </a:solidFill>
              </a:rPr>
              <a:t> be called the Son of the Highest</a:t>
            </a:r>
            <a:r>
              <a:rPr lang="en-AU" b="1" dirty="0" smtClean="0"/>
              <a:t>: and the Lord God shall give unto him the throne of his father David:   (Future Tense)</a:t>
            </a:r>
          </a:p>
          <a:p>
            <a:r>
              <a:rPr lang="en-AU" b="1" dirty="0" smtClean="0"/>
              <a:t>Luke 1:35  And the angel answered and said unto her, The Holy Ghost shall come upon thee, and the power of the Highest shall overshadow thee: therefore also that holy thing which shall be born of thee </a:t>
            </a:r>
            <a:r>
              <a:rPr lang="en-AU" b="1" u="sng" dirty="0" smtClean="0">
                <a:solidFill>
                  <a:srgbClr val="C00000"/>
                </a:solidFill>
              </a:rPr>
              <a:t>shall</a:t>
            </a:r>
            <a:r>
              <a:rPr lang="en-AU" b="1" dirty="0" smtClean="0">
                <a:solidFill>
                  <a:srgbClr val="C00000"/>
                </a:solidFill>
              </a:rPr>
              <a:t> be called the Son of God</a:t>
            </a:r>
            <a:r>
              <a:rPr lang="en-AU" b="1" dirty="0" smtClean="0"/>
              <a:t>. (Future Tense again.)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352928" cy="5909310"/>
          </a:xfrm>
          <a:prstGeom prst="rect">
            <a:avLst/>
          </a:prstGeom>
          <a:noFill/>
        </p:spPr>
        <p:txBody>
          <a:bodyPr wrap="square" rtlCol="0">
            <a:spAutoFit/>
          </a:bodyPr>
          <a:lstStyle/>
          <a:p>
            <a:r>
              <a:rPr lang="en-AU" b="1" dirty="0" smtClean="0"/>
              <a:t>From the first chapter of Genesis to the last Book of Scripture, the Holy Spirit plays a very important role as a very special Person in the Godhead.  Some folks argue that He is just the Power of God, or the Spirit of the Father, and the Spirit of Christ, but in our search for Truth, we have come to believe that He is indeed a very real Person, with all the attributes of the Father and the Son.</a:t>
            </a:r>
          </a:p>
          <a:p>
            <a:endParaRPr lang="en-AU" b="1" dirty="0" smtClean="0"/>
          </a:p>
          <a:p>
            <a:r>
              <a:rPr lang="en-AU" b="1" dirty="0" smtClean="0"/>
              <a:t>Many years ago when I was a young man, I remember my father taking a service in which he presented evidence from God’s Word to the effect that the Holy Spirit was actually </a:t>
            </a:r>
            <a:r>
              <a:rPr lang="en-AU" b="1" dirty="0" err="1" smtClean="0"/>
              <a:t>Melchisedec</a:t>
            </a:r>
            <a:r>
              <a:rPr lang="en-AU" b="1" dirty="0" smtClean="0"/>
              <a:t>, Who appeared to Abraham in human form,  after the slaughter of the kings when Abraham rescued Lot and his family. He based his sermon on the Book of Hebrews and in particular chapter 7.  At the time it seemed reasonable, and I did not think much more about it till recently, when we had certain people assuring us that </a:t>
            </a:r>
            <a:r>
              <a:rPr lang="en-AU" b="1" dirty="0" err="1" smtClean="0"/>
              <a:t>Melchisedec</a:t>
            </a:r>
            <a:r>
              <a:rPr lang="en-AU" b="1" dirty="0" smtClean="0"/>
              <a:t> was just a man, and that the Holy Spirit was the Spirit of God or His Power. </a:t>
            </a:r>
            <a:r>
              <a:rPr lang="en-AU" b="1" dirty="0" smtClean="0">
                <a:solidFill>
                  <a:srgbClr val="008000"/>
                </a:solidFill>
              </a:rPr>
              <a:t>Gen_14:18  And Melchizedek king of Salem brought forth bread and wine: and he </a:t>
            </a:r>
            <a:r>
              <a:rPr lang="en-AU" b="1" i="1" dirty="0" smtClean="0">
                <a:solidFill>
                  <a:srgbClr val="008000"/>
                </a:solidFill>
              </a:rPr>
              <a:t>was the priest of the most high God.   </a:t>
            </a:r>
            <a:r>
              <a:rPr lang="en-AU" b="1" i="1" dirty="0" smtClean="0">
                <a:solidFill>
                  <a:srgbClr val="C00000"/>
                </a:solidFill>
              </a:rPr>
              <a:t>(This was in Abraham’s day—about 1913BC).</a:t>
            </a:r>
            <a:endParaRPr lang="en-AU" b="1" dirty="0" smtClean="0">
              <a:solidFill>
                <a:srgbClr val="C00000"/>
              </a:solidFill>
            </a:endParaRPr>
          </a:p>
          <a:p>
            <a:r>
              <a:rPr lang="en-AU" b="1" dirty="0" smtClean="0">
                <a:solidFill>
                  <a:srgbClr val="008000"/>
                </a:solidFill>
              </a:rPr>
              <a:t>Psa_110:4  The LORD hath sworn, and will not repent, Thou </a:t>
            </a:r>
            <a:r>
              <a:rPr lang="en-AU" b="1" i="1" dirty="0" smtClean="0">
                <a:solidFill>
                  <a:srgbClr val="008000"/>
                </a:solidFill>
              </a:rPr>
              <a:t>art a priest for ever after the order of Melchizedek. </a:t>
            </a:r>
            <a:r>
              <a:rPr lang="en-AU" b="1" i="1" dirty="0" smtClean="0">
                <a:solidFill>
                  <a:srgbClr val="C00000"/>
                </a:solidFill>
              </a:rPr>
              <a:t>(David came on the scene about 1063BC.)</a:t>
            </a:r>
            <a:endParaRPr lang="en-AU" b="1" i="1" dirty="0" smtClean="0">
              <a:solidFill>
                <a:srgbClr val="C00000"/>
              </a:solidFill>
            </a:endParaRPr>
          </a:p>
          <a:p>
            <a:endParaRPr lang="en-AU" b="1" i="1" dirty="0" smtClean="0">
              <a:solidFill>
                <a:srgbClr val="C00000"/>
              </a:solidFill>
            </a:endParaRPr>
          </a:p>
          <a:p>
            <a:r>
              <a:rPr lang="en-AU" b="1" i="1" dirty="0" smtClean="0">
                <a:solidFill>
                  <a:srgbClr val="C00000"/>
                </a:solidFill>
              </a:rPr>
              <a:t>If Melchizedek or His order,  was just a man  or human ministry,  he and his order would have been very, very old by the time David came on the scene about  1063BC, </a:t>
            </a:r>
            <a:r>
              <a:rPr lang="en-AU" b="1" i="1" dirty="0" smtClean="0">
                <a:solidFill>
                  <a:srgbClr val="C00000"/>
                </a:solidFill>
              </a:rPr>
              <a:t>and even much older in Jesus’ day.  </a:t>
            </a:r>
            <a:r>
              <a:rPr lang="en-AU" b="1" i="1" u="sng" dirty="0" smtClean="0">
                <a:solidFill>
                  <a:srgbClr val="C00000"/>
                </a:solidFill>
              </a:rPr>
              <a:t>M</a:t>
            </a:r>
            <a:r>
              <a:rPr lang="en-AU" b="1" i="1" u="sng" dirty="0" smtClean="0">
                <a:solidFill>
                  <a:srgbClr val="C00000"/>
                </a:solidFill>
              </a:rPr>
              <a:t>en </a:t>
            </a:r>
            <a:r>
              <a:rPr lang="en-AU" b="1" i="1" u="sng" dirty="0" smtClean="0">
                <a:solidFill>
                  <a:srgbClr val="C00000"/>
                </a:solidFill>
              </a:rPr>
              <a:t>did not live that long after the flood!</a:t>
            </a:r>
            <a:endParaRPr lang="en-AU" b="1" u="sng" dirty="0" smtClean="0">
              <a:solidFill>
                <a:srgbClr val="C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1916832"/>
            <a:ext cx="8208912" cy="369332"/>
          </a:xfrm>
          <a:prstGeom prst="rect">
            <a:avLst/>
          </a:prstGeom>
          <a:noFill/>
        </p:spPr>
        <p:txBody>
          <a:bodyPr wrap="square" rtlCol="0">
            <a:spAutoFit/>
          </a:bodyPr>
          <a:lstStyle/>
          <a:p>
            <a:endParaRPr lang="en-AU" dirty="0"/>
          </a:p>
        </p:txBody>
      </p:sp>
      <p:sp>
        <p:nvSpPr>
          <p:cNvPr id="4" name="TextBox 3"/>
          <p:cNvSpPr txBox="1"/>
          <p:nvPr/>
        </p:nvSpPr>
        <p:spPr>
          <a:xfrm>
            <a:off x="467544" y="404664"/>
            <a:ext cx="8280920" cy="369332"/>
          </a:xfrm>
          <a:prstGeom prst="rect">
            <a:avLst/>
          </a:prstGeom>
          <a:noFill/>
        </p:spPr>
        <p:txBody>
          <a:bodyPr wrap="square" rtlCol="0">
            <a:spAutoFit/>
          </a:bodyPr>
          <a:lstStyle/>
          <a:p>
            <a:endParaRPr lang="en-AU"/>
          </a:p>
        </p:txBody>
      </p:sp>
      <p:sp>
        <p:nvSpPr>
          <p:cNvPr id="5" name="TextBox 4"/>
          <p:cNvSpPr txBox="1"/>
          <p:nvPr/>
        </p:nvSpPr>
        <p:spPr>
          <a:xfrm>
            <a:off x="539552" y="548680"/>
            <a:ext cx="7992888" cy="7017306"/>
          </a:xfrm>
          <a:prstGeom prst="rect">
            <a:avLst/>
          </a:prstGeom>
          <a:noFill/>
        </p:spPr>
        <p:txBody>
          <a:bodyPr wrap="square" rtlCol="0">
            <a:spAutoFit/>
          </a:bodyPr>
          <a:lstStyle/>
          <a:p>
            <a:r>
              <a:rPr lang="en-AU" b="1" dirty="0" smtClean="0">
                <a:solidFill>
                  <a:srgbClr val="008000"/>
                </a:solidFill>
              </a:rPr>
              <a:t>Heb_7:3  </a:t>
            </a:r>
            <a:r>
              <a:rPr lang="en-AU" b="1" i="1" dirty="0" smtClean="0">
                <a:solidFill>
                  <a:srgbClr val="008000"/>
                </a:solidFill>
              </a:rPr>
              <a:t>Without father, without mother, without descent, </a:t>
            </a:r>
            <a:r>
              <a:rPr lang="en-AU" b="1" i="1" u="sng" dirty="0" smtClean="0">
                <a:solidFill>
                  <a:srgbClr val="008000"/>
                </a:solidFill>
              </a:rPr>
              <a:t>having neither beginning of days, nor end of life</a:t>
            </a:r>
            <a:r>
              <a:rPr lang="en-AU" b="1" i="1" dirty="0" smtClean="0">
                <a:solidFill>
                  <a:srgbClr val="008000"/>
                </a:solidFill>
              </a:rPr>
              <a:t>; but made like unto the Son of God; </a:t>
            </a:r>
            <a:r>
              <a:rPr lang="en-AU" b="1" i="1" dirty="0" err="1" smtClean="0">
                <a:solidFill>
                  <a:srgbClr val="008000"/>
                </a:solidFill>
              </a:rPr>
              <a:t>abideth</a:t>
            </a:r>
            <a:r>
              <a:rPr lang="en-AU" b="1" i="1" dirty="0" smtClean="0">
                <a:solidFill>
                  <a:srgbClr val="008000"/>
                </a:solidFill>
              </a:rPr>
              <a:t> a priest </a:t>
            </a:r>
            <a:r>
              <a:rPr lang="en-AU" b="1" i="1" u="sng" dirty="0" smtClean="0">
                <a:solidFill>
                  <a:srgbClr val="008000"/>
                </a:solidFill>
              </a:rPr>
              <a:t>continually</a:t>
            </a:r>
            <a:r>
              <a:rPr lang="en-AU" b="1" i="1" dirty="0" smtClean="0">
                <a:solidFill>
                  <a:srgbClr val="008000"/>
                </a:solidFill>
              </a:rPr>
              <a:t>.   </a:t>
            </a:r>
          </a:p>
          <a:p>
            <a:endParaRPr lang="en-AU" b="1" i="1" dirty="0" smtClean="0">
              <a:solidFill>
                <a:srgbClr val="008000"/>
              </a:solidFill>
            </a:endParaRPr>
          </a:p>
          <a:p>
            <a:r>
              <a:rPr lang="en-AU" b="1" i="1" dirty="0" smtClean="0">
                <a:solidFill>
                  <a:srgbClr val="C00000"/>
                </a:solidFill>
              </a:rPr>
              <a:t>What does continually mean?  Ongoing, not like earthly priests who die and have to be replaced.</a:t>
            </a:r>
          </a:p>
          <a:p>
            <a:endParaRPr lang="en-AU" b="1" i="1" dirty="0" smtClean="0">
              <a:solidFill>
                <a:srgbClr val="C00000"/>
              </a:solidFill>
            </a:endParaRPr>
          </a:p>
          <a:p>
            <a:r>
              <a:rPr lang="en-AU" b="1" i="1" dirty="0" smtClean="0">
                <a:solidFill>
                  <a:srgbClr val="C00000"/>
                </a:solidFill>
              </a:rPr>
              <a:t>Who only has no beginning of days nor end of life? Only the Eternal </a:t>
            </a:r>
            <a:r>
              <a:rPr lang="en-AU" b="1" i="1" dirty="0" smtClean="0">
                <a:solidFill>
                  <a:srgbClr val="C00000"/>
                </a:solidFill>
              </a:rPr>
              <a:t>Godhead!</a:t>
            </a:r>
            <a:endParaRPr lang="en-AU" b="1" i="1" dirty="0" smtClean="0">
              <a:solidFill>
                <a:srgbClr val="C00000"/>
              </a:solidFill>
            </a:endParaRPr>
          </a:p>
          <a:p>
            <a:endParaRPr lang="en-AU" b="1" dirty="0" smtClean="0"/>
          </a:p>
          <a:p>
            <a:r>
              <a:rPr lang="en-AU" b="1" dirty="0" smtClean="0"/>
              <a:t>Whenever we quote this Scripture people will inevitably say that it just means the genealogy for </a:t>
            </a:r>
            <a:r>
              <a:rPr lang="en-AU" b="1" dirty="0" err="1" smtClean="0"/>
              <a:t>Melchisadek</a:t>
            </a:r>
            <a:r>
              <a:rPr lang="en-AU" b="1" dirty="0" smtClean="0"/>
              <a:t> was not recorded.  But let’s  really consider the whole chapter, </a:t>
            </a:r>
            <a:r>
              <a:rPr lang="en-AU" b="1" dirty="0" smtClean="0"/>
              <a:t>(and chapters 5 and 6 also),and </a:t>
            </a:r>
            <a:r>
              <a:rPr lang="en-AU" b="1" dirty="0" smtClean="0"/>
              <a:t>the possibility that </a:t>
            </a:r>
            <a:r>
              <a:rPr lang="en-AU" b="1" i="1" u="sng" dirty="0" err="1" smtClean="0"/>
              <a:t>Melchisedek</a:t>
            </a:r>
            <a:r>
              <a:rPr lang="en-AU" b="1" i="1" u="sng" dirty="0" smtClean="0"/>
              <a:t> really is God in His Spirit form.</a:t>
            </a:r>
          </a:p>
          <a:p>
            <a:endParaRPr lang="en-AU" b="1" dirty="0" smtClean="0"/>
          </a:p>
          <a:p>
            <a:r>
              <a:rPr lang="en-AU" b="1" dirty="0" smtClean="0"/>
              <a:t>When Jesus was speaking to His disciples, He said it was expedient for Him to leave and return to heaven, but that He would “send another Comforter, the Holy Spirit” (John 14:16,17), to be with them and in them, to empower them to be His emissaries to the whole world of the Gospel message. He told them to wait for the forty days at Jerusalem till Pentecost, and we have that wonderful account of the Holy Spirit descending on the disciples and bringing special gifts for them to use in the ministry of the Gospel to the world.  See Acts chapter 2.</a:t>
            </a:r>
          </a:p>
          <a:p>
            <a:endParaRPr lang="en-AU" b="1" dirty="0" smtClean="0"/>
          </a:p>
          <a:p>
            <a:endParaRPr lang="en-AU" b="1" dirty="0" smtClean="0"/>
          </a:p>
          <a:p>
            <a:endParaRPr lang="en-AU" b="1" u="sng" dirty="0" smtClean="0"/>
          </a:p>
          <a:p>
            <a:endParaRPr lang="en-AU"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11560" y="404664"/>
            <a:ext cx="8136904" cy="6186309"/>
          </a:xfrm>
          <a:prstGeom prst="rect">
            <a:avLst/>
          </a:prstGeom>
          <a:noFill/>
        </p:spPr>
        <p:txBody>
          <a:bodyPr wrap="square" rtlCol="0">
            <a:spAutoFit/>
          </a:bodyPr>
          <a:lstStyle/>
          <a:p>
            <a:r>
              <a:rPr lang="en-AU" b="1" dirty="0" smtClean="0"/>
              <a:t>When Jim </a:t>
            </a:r>
            <a:r>
              <a:rPr lang="en-AU" b="1" dirty="0" err="1" smtClean="0"/>
              <a:t>Arabito</a:t>
            </a:r>
            <a:r>
              <a:rPr lang="en-AU" b="1" dirty="0" smtClean="0"/>
              <a:t> was alive he found and shared a very interesting  record of what Ellen </a:t>
            </a:r>
            <a:r>
              <a:rPr lang="en-AU" b="1" dirty="0" smtClean="0"/>
              <a:t>White,  a prophetess in the early Advent Movement,  </a:t>
            </a:r>
            <a:r>
              <a:rPr lang="en-AU" b="1" dirty="0" smtClean="0"/>
              <a:t>had to say on Melchizedek, and I’d like to share it with you:</a:t>
            </a:r>
          </a:p>
          <a:p>
            <a:endParaRPr lang="en-AU" b="1" dirty="0" smtClean="0"/>
          </a:p>
          <a:p>
            <a:r>
              <a:rPr lang="en-AU" b="1" dirty="0" smtClean="0">
                <a:solidFill>
                  <a:srgbClr val="008000"/>
                </a:solidFill>
              </a:rPr>
              <a:t>At a Council Meeting at Avondale School, about the year 1893, there were present—Elder Haskell, </a:t>
            </a:r>
            <a:r>
              <a:rPr lang="en-AU" b="1" dirty="0" err="1" smtClean="0">
                <a:solidFill>
                  <a:srgbClr val="008000"/>
                </a:solidFill>
              </a:rPr>
              <a:t>W.H.Baker</a:t>
            </a:r>
            <a:r>
              <a:rPr lang="en-AU" b="1" dirty="0" smtClean="0">
                <a:solidFill>
                  <a:srgbClr val="008000"/>
                </a:solidFill>
              </a:rPr>
              <a:t>, G.B. Starr and their wives and Sister E.G, White and also Brother W.A. </a:t>
            </a:r>
            <a:r>
              <a:rPr lang="en-AU" b="1" dirty="0" err="1" smtClean="0">
                <a:solidFill>
                  <a:srgbClr val="008000"/>
                </a:solidFill>
              </a:rPr>
              <a:t>Colcorde</a:t>
            </a:r>
            <a:r>
              <a:rPr lang="en-AU" b="1" dirty="0" smtClean="0">
                <a:solidFill>
                  <a:srgbClr val="008000"/>
                </a:solidFill>
              </a:rPr>
              <a:t>, who was the Editor of the Australasian Signs of the Times, the following incident  took place:</a:t>
            </a:r>
          </a:p>
          <a:p>
            <a:endParaRPr lang="en-AU" b="1" dirty="0" smtClean="0">
              <a:solidFill>
                <a:srgbClr val="008000"/>
              </a:solidFill>
            </a:endParaRPr>
          </a:p>
          <a:p>
            <a:r>
              <a:rPr lang="en-AU" b="1" dirty="0" smtClean="0">
                <a:solidFill>
                  <a:srgbClr val="008000"/>
                </a:solidFill>
              </a:rPr>
              <a:t>Elder </a:t>
            </a:r>
            <a:r>
              <a:rPr lang="en-AU" b="1" dirty="0" err="1" smtClean="0">
                <a:solidFill>
                  <a:srgbClr val="008000"/>
                </a:solidFill>
              </a:rPr>
              <a:t>Colcorde</a:t>
            </a:r>
            <a:r>
              <a:rPr lang="en-AU" b="1" dirty="0" smtClean="0">
                <a:solidFill>
                  <a:srgbClr val="008000"/>
                </a:solidFill>
              </a:rPr>
              <a:t> requested the privilege of reading some articles regarding the personality of </a:t>
            </a:r>
            <a:r>
              <a:rPr lang="en-AU" b="1" dirty="0" err="1" smtClean="0">
                <a:solidFill>
                  <a:srgbClr val="008000"/>
                </a:solidFill>
              </a:rPr>
              <a:t>Melchisedec</a:t>
            </a:r>
            <a:r>
              <a:rPr lang="en-AU" b="1" dirty="0" smtClean="0">
                <a:solidFill>
                  <a:srgbClr val="008000"/>
                </a:solidFill>
              </a:rPr>
              <a:t>.  </a:t>
            </a:r>
            <a:r>
              <a:rPr lang="en-AU" b="1" dirty="0" smtClean="0"/>
              <a:t>(</a:t>
            </a:r>
            <a:r>
              <a:rPr lang="en-AU" b="1" dirty="0" smtClean="0"/>
              <a:t>Slightly different spelling in the New Testament.)</a:t>
            </a:r>
          </a:p>
          <a:p>
            <a:r>
              <a:rPr lang="en-AU" b="1" dirty="0" smtClean="0">
                <a:solidFill>
                  <a:srgbClr val="008000"/>
                </a:solidFill>
              </a:rPr>
              <a:t>We all listened and were surprised that Sister White listened also with seeming interest, as she was not accustomed to listening to any argumentative writings.</a:t>
            </a:r>
          </a:p>
          <a:p>
            <a:r>
              <a:rPr lang="en-AU" b="1" dirty="0" smtClean="0">
                <a:solidFill>
                  <a:srgbClr val="008000"/>
                </a:solidFill>
              </a:rPr>
              <a:t>As Elder </a:t>
            </a:r>
            <a:r>
              <a:rPr lang="en-AU" b="1" dirty="0" err="1" smtClean="0">
                <a:solidFill>
                  <a:srgbClr val="008000"/>
                </a:solidFill>
              </a:rPr>
              <a:t>Colcorde</a:t>
            </a:r>
            <a:r>
              <a:rPr lang="en-AU" b="1" dirty="0" smtClean="0">
                <a:solidFill>
                  <a:srgbClr val="008000"/>
                </a:solidFill>
              </a:rPr>
              <a:t> was reading, Sister White interrupted him saying, </a:t>
            </a:r>
          </a:p>
          <a:p>
            <a:r>
              <a:rPr lang="en-AU" b="1" dirty="0" smtClean="0">
                <a:solidFill>
                  <a:srgbClr val="008000"/>
                </a:solidFill>
              </a:rPr>
              <a:t>“Elder </a:t>
            </a:r>
            <a:r>
              <a:rPr lang="en-AU" b="1" dirty="0" err="1" smtClean="0">
                <a:solidFill>
                  <a:srgbClr val="008000"/>
                </a:solidFill>
              </a:rPr>
              <a:t>Colcorde</a:t>
            </a:r>
            <a:r>
              <a:rPr lang="en-AU" b="1" dirty="0" smtClean="0">
                <a:solidFill>
                  <a:srgbClr val="008000"/>
                </a:solidFill>
              </a:rPr>
              <a:t>, I would not publish these articles if I were you!”</a:t>
            </a:r>
          </a:p>
          <a:p>
            <a:r>
              <a:rPr lang="en-AU" b="1" dirty="0" smtClean="0">
                <a:solidFill>
                  <a:srgbClr val="008000"/>
                </a:solidFill>
              </a:rPr>
              <a:t>“Why not?” he inquired.</a:t>
            </a:r>
          </a:p>
          <a:p>
            <a:r>
              <a:rPr lang="en-AU" b="1" dirty="0" smtClean="0">
                <a:solidFill>
                  <a:srgbClr val="008000"/>
                </a:solidFill>
              </a:rPr>
              <a:t>“Because they are not correct!” she added.</a:t>
            </a:r>
          </a:p>
          <a:p>
            <a:r>
              <a:rPr lang="en-AU" b="1" dirty="0" smtClean="0">
                <a:solidFill>
                  <a:srgbClr val="008000"/>
                </a:solidFill>
              </a:rPr>
              <a:t>He then asked, “Who was </a:t>
            </a:r>
            <a:r>
              <a:rPr lang="en-AU" b="1" dirty="0" err="1" smtClean="0">
                <a:solidFill>
                  <a:srgbClr val="008000"/>
                </a:solidFill>
              </a:rPr>
              <a:t>Melchisedec</a:t>
            </a:r>
            <a:r>
              <a:rPr lang="en-AU" b="1" dirty="0" smtClean="0">
                <a:solidFill>
                  <a:srgbClr val="008000"/>
                </a:solidFill>
              </a:rPr>
              <a:t>?”</a:t>
            </a:r>
          </a:p>
          <a:p>
            <a:r>
              <a:rPr lang="en-AU" b="1" dirty="0" smtClean="0">
                <a:solidFill>
                  <a:srgbClr val="008000"/>
                </a:solidFill>
              </a:rPr>
              <a:t>She replied, “ I’ll tell you who </a:t>
            </a:r>
            <a:r>
              <a:rPr lang="en-AU" b="1" dirty="0" err="1" smtClean="0">
                <a:solidFill>
                  <a:srgbClr val="008000"/>
                </a:solidFill>
              </a:rPr>
              <a:t>Melchisedec</a:t>
            </a:r>
            <a:r>
              <a:rPr lang="en-AU" b="1" dirty="0" smtClean="0">
                <a:solidFill>
                  <a:srgbClr val="008000"/>
                </a:solidFill>
              </a:rPr>
              <a:t> was. He was the Holy Spirit, the third Person of the Godhead, Who took the form of humanity and represented the Lord Jesus to that generation.”</a:t>
            </a:r>
          </a:p>
          <a:p>
            <a:endParaRPr lang="en-AU"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764704"/>
            <a:ext cx="7992888" cy="5632311"/>
          </a:xfrm>
          <a:prstGeom prst="rect">
            <a:avLst/>
          </a:prstGeom>
          <a:noFill/>
        </p:spPr>
        <p:txBody>
          <a:bodyPr wrap="square" rtlCol="0">
            <a:spAutoFit/>
          </a:bodyPr>
          <a:lstStyle/>
          <a:p>
            <a:r>
              <a:rPr lang="en-AU" b="1" dirty="0" smtClean="0">
                <a:solidFill>
                  <a:srgbClr val="008000"/>
                </a:solidFill>
              </a:rPr>
              <a:t>That ended the counsel on that subject, and Elder </a:t>
            </a:r>
            <a:r>
              <a:rPr lang="en-AU" b="1" dirty="0" err="1" smtClean="0">
                <a:solidFill>
                  <a:srgbClr val="008000"/>
                </a:solidFill>
              </a:rPr>
              <a:t>Colcorde</a:t>
            </a:r>
            <a:r>
              <a:rPr lang="en-AU" b="1" dirty="0" smtClean="0">
                <a:solidFill>
                  <a:srgbClr val="008000"/>
                </a:solidFill>
              </a:rPr>
              <a:t> offered no argument to refute her position. All seemed perfectly satisfied with the statement, and in fact I had never heard an explanation that was satisfactory before.</a:t>
            </a:r>
          </a:p>
          <a:p>
            <a:r>
              <a:rPr lang="en-AU" b="1" dirty="0" smtClean="0">
                <a:solidFill>
                  <a:srgbClr val="008000"/>
                </a:solidFill>
              </a:rPr>
              <a:t>After the meeting, Elder S.N. Haskell said to me,</a:t>
            </a:r>
          </a:p>
          <a:p>
            <a:r>
              <a:rPr lang="en-AU" b="1" dirty="0" smtClean="0">
                <a:solidFill>
                  <a:srgbClr val="008000"/>
                </a:solidFill>
              </a:rPr>
              <a:t>“Elder Starr—when the Spirit of Prophecy speaks so plainly as that about a matter, it can be proved from the Bible—so let’s go look.”</a:t>
            </a:r>
          </a:p>
          <a:p>
            <a:r>
              <a:rPr lang="en-AU" b="1" dirty="0" smtClean="0">
                <a:solidFill>
                  <a:srgbClr val="008000"/>
                </a:solidFill>
              </a:rPr>
              <a:t>We found that the description of </a:t>
            </a:r>
            <a:r>
              <a:rPr lang="en-AU" b="1" dirty="0" err="1" smtClean="0">
                <a:solidFill>
                  <a:srgbClr val="008000"/>
                </a:solidFill>
              </a:rPr>
              <a:t>Melchisedec</a:t>
            </a:r>
            <a:r>
              <a:rPr lang="en-AU" b="1" dirty="0" smtClean="0">
                <a:solidFill>
                  <a:srgbClr val="008000"/>
                </a:solidFill>
              </a:rPr>
              <a:t>  in Hebrews 7:3 was fully met by the Holy Spirit.  “Without father, without  mother, without descent, having neither beginning of days, nor end of life: but made like unto the Son of God; </a:t>
            </a:r>
            <a:r>
              <a:rPr lang="en-AU" b="1" dirty="0" err="1" smtClean="0">
                <a:solidFill>
                  <a:srgbClr val="008000"/>
                </a:solidFill>
              </a:rPr>
              <a:t>abideth</a:t>
            </a:r>
            <a:r>
              <a:rPr lang="en-AU" b="1" dirty="0" smtClean="0">
                <a:solidFill>
                  <a:srgbClr val="008000"/>
                </a:solidFill>
              </a:rPr>
              <a:t> a priest continually.”</a:t>
            </a:r>
          </a:p>
          <a:p>
            <a:r>
              <a:rPr lang="en-AU" b="1" dirty="0" smtClean="0">
                <a:solidFill>
                  <a:srgbClr val="008000"/>
                </a:solidFill>
              </a:rPr>
              <a:t>We found that in Hebrews 9:14 that statement—”the Eternal Spirit.” That would meet also with the term— “ without beginning of days or end of life.” Then in Romans 8:26 we read, “Likewise the Spirit also </a:t>
            </a:r>
            <a:r>
              <a:rPr lang="en-AU" b="1" dirty="0" err="1" smtClean="0">
                <a:solidFill>
                  <a:srgbClr val="008000"/>
                </a:solidFill>
              </a:rPr>
              <a:t>helpeth</a:t>
            </a:r>
            <a:r>
              <a:rPr lang="en-AU" b="1" dirty="0" smtClean="0">
                <a:solidFill>
                  <a:srgbClr val="008000"/>
                </a:solidFill>
              </a:rPr>
              <a:t> our infirmities, for we know not what we should pray for as we ought, but the Spirit Itself </a:t>
            </a:r>
            <a:r>
              <a:rPr lang="en-AU" b="1" dirty="0" err="1" smtClean="0">
                <a:solidFill>
                  <a:srgbClr val="008000"/>
                </a:solidFill>
              </a:rPr>
              <a:t>maketh</a:t>
            </a:r>
            <a:r>
              <a:rPr lang="en-AU" b="1" dirty="0" smtClean="0">
                <a:solidFill>
                  <a:srgbClr val="008000"/>
                </a:solidFill>
              </a:rPr>
              <a:t> intercession for us with </a:t>
            </a:r>
            <a:r>
              <a:rPr lang="en-AU" b="1" dirty="0" err="1" smtClean="0">
                <a:solidFill>
                  <a:srgbClr val="008000"/>
                </a:solidFill>
              </a:rPr>
              <a:t>groanings</a:t>
            </a:r>
            <a:r>
              <a:rPr lang="en-AU" b="1" dirty="0" smtClean="0">
                <a:solidFill>
                  <a:srgbClr val="008000"/>
                </a:solidFill>
              </a:rPr>
              <a:t> that cannot be uttered.” Thus these statements</a:t>
            </a:r>
          </a:p>
          <a:p>
            <a:r>
              <a:rPr lang="en-AU" b="1" dirty="0" smtClean="0">
                <a:solidFill>
                  <a:srgbClr val="008000"/>
                </a:solidFill>
              </a:rPr>
              <a:t>make the Holy Spirit—a High Priest forever, but can not be met by any angel or human being.</a:t>
            </a:r>
          </a:p>
          <a:p>
            <a:r>
              <a:rPr lang="en-AU" b="1" dirty="0" smtClean="0">
                <a:solidFill>
                  <a:srgbClr val="008000"/>
                </a:solidFill>
              </a:rPr>
              <a:t>Elder Haskell published this matter as recorded above, in his paper, at South, Massachusetts. Thus we have two witnesses of the truthfulness of Sister White’s statement regarding the Person of </a:t>
            </a:r>
            <a:r>
              <a:rPr lang="en-AU" b="1" dirty="0" err="1" smtClean="0">
                <a:solidFill>
                  <a:srgbClr val="008000"/>
                </a:solidFill>
              </a:rPr>
              <a:t>Melchisedec</a:t>
            </a:r>
            <a:r>
              <a:rPr lang="en-AU" b="1" dirty="0" smtClean="0">
                <a:solidFill>
                  <a:srgbClr val="008000"/>
                </a:solidFill>
              </a:rPr>
              <a:t>.  </a:t>
            </a:r>
            <a:r>
              <a:rPr lang="en-AU" b="1" dirty="0" smtClean="0">
                <a:solidFill>
                  <a:srgbClr val="008000"/>
                </a:solidFill>
              </a:rPr>
              <a:t>         </a:t>
            </a:r>
            <a:r>
              <a:rPr lang="en-AU" b="1" dirty="0" smtClean="0">
                <a:solidFill>
                  <a:srgbClr val="008000"/>
                </a:solidFill>
              </a:rPr>
              <a:t>Signed :  G.B. Starr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908720"/>
            <a:ext cx="8280920" cy="5909310"/>
          </a:xfrm>
          <a:prstGeom prst="rect">
            <a:avLst/>
          </a:prstGeom>
          <a:noFill/>
        </p:spPr>
        <p:txBody>
          <a:bodyPr wrap="square" rtlCol="0">
            <a:spAutoFit/>
          </a:bodyPr>
          <a:lstStyle/>
          <a:p>
            <a:r>
              <a:rPr lang="en-AU" b="1" dirty="0" smtClean="0"/>
              <a:t>It seems very reasonable from the evidence in the written Word of God, that when Jesus was inaugurated as our High Priest, our Mediator, (Hebrews  8, and 9), in heaven after His ascension,  at Pentecost, He simply changed places with </a:t>
            </a:r>
            <a:r>
              <a:rPr lang="en-AU" b="1" dirty="0" err="1" smtClean="0"/>
              <a:t>Melchisedec</a:t>
            </a:r>
            <a:r>
              <a:rPr lang="en-AU" b="1" dirty="0" smtClean="0"/>
              <a:t>  Who came to this little world of ours as the Holy Spirit, Who can be omnipresent,  everywhere at once, whereas Jesus as one of us, with a physical body like ours, “made like unto His brethren”, (Hebrews 2), can not be omnipresent, and that’s why “it was expedient that He go away.”</a:t>
            </a:r>
          </a:p>
          <a:p>
            <a:endParaRPr lang="en-AU" b="1" dirty="0" smtClean="0"/>
          </a:p>
          <a:p>
            <a:r>
              <a:rPr lang="en-AU" b="1" i="1" dirty="0" smtClean="0">
                <a:solidFill>
                  <a:srgbClr val="C00000"/>
                </a:solidFill>
              </a:rPr>
              <a:t>QUESTION:  Would Divinity (Jesus) follow another human being , to become our High Priest, our Advocate, our Mediator in </a:t>
            </a:r>
            <a:r>
              <a:rPr lang="en-AU" b="1" i="1" u="sng" dirty="0" smtClean="0">
                <a:solidFill>
                  <a:srgbClr val="C00000"/>
                </a:solidFill>
              </a:rPr>
              <a:t>Heaven</a:t>
            </a:r>
            <a:r>
              <a:rPr lang="en-AU" b="1" i="1" dirty="0" smtClean="0">
                <a:solidFill>
                  <a:srgbClr val="C00000"/>
                </a:solidFill>
              </a:rPr>
              <a:t>?  I think not!</a:t>
            </a:r>
          </a:p>
          <a:p>
            <a:endParaRPr lang="en-AU" b="1" dirty="0" smtClean="0"/>
          </a:p>
          <a:p>
            <a:r>
              <a:rPr lang="en-AU" b="1" dirty="0" smtClean="0"/>
              <a:t>Now what else do the Scriptures say about the Holy Spirit?  They plainly give Him the attributes of a Person over  and over.</a:t>
            </a:r>
          </a:p>
          <a:p>
            <a:endParaRPr lang="en-AU" b="1" dirty="0" smtClean="0"/>
          </a:p>
          <a:p>
            <a:r>
              <a:rPr lang="en-AU" b="1" dirty="0" smtClean="0"/>
              <a:t>He can “teach” --John 15:26 :   He can “comfort us”--  John 14:18 :  </a:t>
            </a:r>
          </a:p>
          <a:p>
            <a:r>
              <a:rPr lang="en-AU" b="1" dirty="0" smtClean="0"/>
              <a:t>He can be “lied to”– Acts chapter 5, Ananias and </a:t>
            </a:r>
            <a:r>
              <a:rPr lang="en-AU" b="1" dirty="0" err="1" smtClean="0"/>
              <a:t>Sapphira</a:t>
            </a:r>
            <a:r>
              <a:rPr lang="en-AU" b="1" dirty="0" smtClean="0"/>
              <a:t>. “you have lied to the Holy Ghost”….  “you have not lied unto men, but to God.”  One doesn’t lie to a power! </a:t>
            </a:r>
          </a:p>
          <a:p>
            <a:r>
              <a:rPr lang="en-AU" b="1" dirty="0" smtClean="0"/>
              <a:t>He can “testify” of Jesus—John 15:26:     He can “guide” us –John 16:13 :</a:t>
            </a:r>
          </a:p>
          <a:p>
            <a:r>
              <a:rPr lang="en-AU" b="1" dirty="0" smtClean="0"/>
              <a:t>He can “hear”  and “speak” and “show us things to come,” John 16:13 and lots more.</a:t>
            </a:r>
          </a:p>
          <a:p>
            <a:endParaRPr lang="en-AU" b="1" dirty="0" smtClean="0"/>
          </a:p>
          <a:p>
            <a:endParaRPr lang="en-AU"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476672"/>
            <a:ext cx="7848872" cy="5632311"/>
          </a:xfrm>
          <a:prstGeom prst="rect">
            <a:avLst/>
          </a:prstGeom>
          <a:noFill/>
        </p:spPr>
        <p:txBody>
          <a:bodyPr wrap="square" rtlCol="0">
            <a:spAutoFit/>
          </a:bodyPr>
          <a:lstStyle/>
          <a:p>
            <a:r>
              <a:rPr lang="en-AU" b="1" dirty="0" smtClean="0"/>
              <a:t>My wife and I have done some extensive study on the question from the Word of God, and  believe that  </a:t>
            </a:r>
            <a:r>
              <a:rPr lang="en-AU" b="1" dirty="0" err="1" smtClean="0"/>
              <a:t>Melchisadek</a:t>
            </a:r>
            <a:r>
              <a:rPr lang="en-AU" b="1" dirty="0" smtClean="0"/>
              <a:t> is indeed the “priest of the most High God,  the King of Salem which means the King of Peace.” Where it says he was without father or mother, without descent, without beginning or end of days” (all in Hebrews 7), we believe it means what it says, and only the Eternal God  can be spoken of like that. </a:t>
            </a:r>
          </a:p>
          <a:p>
            <a:endParaRPr lang="en-AU" b="1" dirty="0" smtClean="0"/>
          </a:p>
          <a:p>
            <a:r>
              <a:rPr lang="en-AU" b="1" dirty="0" smtClean="0"/>
              <a:t>There we have the Godhead as much as has been revealed in the Word of God—the Holy Scriptures. There is much we still do not understand, but what has been revealed shows the character of our God,  the Godhead, and we love what has been revealed.  We serve One Loving God Who manifests </a:t>
            </a:r>
            <a:r>
              <a:rPr lang="en-AU" b="1" dirty="0" smtClean="0"/>
              <a:t>Himself now </a:t>
            </a:r>
            <a:r>
              <a:rPr lang="en-AU" b="1" dirty="0" smtClean="0"/>
              <a:t>in three Persons, as “the Father, the Son and the Holy Ghost.”  Matthew 28: 19,20.</a:t>
            </a:r>
          </a:p>
          <a:p>
            <a:endParaRPr lang="en-AU" b="1" dirty="0" smtClean="0"/>
          </a:p>
          <a:p>
            <a:r>
              <a:rPr lang="en-AU" b="1" dirty="0" smtClean="0"/>
              <a:t>We trust you will consider the wonderful Truths we have shared in this study, and that you will find it helpful and inspiring. What a wonderful God we serve!  </a:t>
            </a:r>
          </a:p>
          <a:p>
            <a:endParaRPr lang="en-AU" b="1" dirty="0" smtClean="0"/>
          </a:p>
          <a:p>
            <a:r>
              <a:rPr lang="en-AU" b="1" dirty="0" smtClean="0"/>
              <a:t>With love to all, and malice toward none.</a:t>
            </a:r>
          </a:p>
          <a:p>
            <a:endParaRPr lang="en-AU" b="1" dirty="0" smtClean="0"/>
          </a:p>
          <a:p>
            <a:r>
              <a:rPr lang="en-AU" b="1" dirty="0" smtClean="0"/>
              <a:t>Don and Ruth </a:t>
            </a:r>
            <a:r>
              <a:rPr lang="en-AU" b="1" dirty="0" err="1" smtClean="0"/>
              <a:t>Menkens</a:t>
            </a:r>
            <a:r>
              <a:rPr lang="en-AU" b="1" dirty="0" smtClean="0"/>
              <a:t>.</a:t>
            </a:r>
          </a:p>
          <a:p>
            <a:r>
              <a:rPr lang="en-AU" b="1" dirty="0" smtClean="0"/>
              <a:t>61428100527</a:t>
            </a:r>
            <a:r>
              <a:rPr lang="en-AU" dirty="0" smtClean="0"/>
              <a:t>     </a:t>
            </a:r>
            <a:r>
              <a:rPr lang="en-AU" b="1" dirty="0" smtClean="0"/>
              <a:t>Email:   </a:t>
            </a:r>
            <a:r>
              <a:rPr lang="en-AU" b="1" dirty="0" smtClean="0">
                <a:hlinkClick r:id="rId2"/>
              </a:rPr>
              <a:t>ruthandon@gmail.com</a:t>
            </a:r>
            <a:r>
              <a:rPr lang="en-AU" b="1" dirty="0" smtClean="0"/>
              <a:t>         08/09/2014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260648"/>
            <a:ext cx="7848872" cy="8402300"/>
          </a:xfrm>
          <a:prstGeom prst="rect">
            <a:avLst/>
          </a:prstGeom>
          <a:noFill/>
        </p:spPr>
        <p:txBody>
          <a:bodyPr wrap="square" rtlCol="0">
            <a:spAutoFit/>
          </a:bodyPr>
          <a:lstStyle/>
          <a:p>
            <a:endParaRPr lang="en-AU" b="1" dirty="0" smtClean="0">
              <a:solidFill>
                <a:srgbClr val="002060"/>
              </a:solidFill>
            </a:endParaRPr>
          </a:p>
          <a:p>
            <a:r>
              <a:rPr lang="en-AU" b="1" dirty="0" smtClean="0">
                <a:solidFill>
                  <a:srgbClr val="002060"/>
                </a:solidFill>
              </a:rPr>
              <a:t>In Genesis 1, the Hebrew  word “</a:t>
            </a:r>
            <a:r>
              <a:rPr lang="en-AU" b="1" dirty="0" err="1" smtClean="0">
                <a:solidFill>
                  <a:srgbClr val="002060"/>
                </a:solidFill>
              </a:rPr>
              <a:t>Elohim”is</a:t>
            </a:r>
            <a:r>
              <a:rPr lang="en-AU" b="1" dirty="0" smtClean="0">
                <a:solidFill>
                  <a:srgbClr val="002060"/>
                </a:solidFill>
              </a:rPr>
              <a:t> used for “God”.  “</a:t>
            </a:r>
            <a:r>
              <a:rPr lang="en-AU" b="1" dirty="0" err="1" smtClean="0">
                <a:solidFill>
                  <a:srgbClr val="002060"/>
                </a:solidFill>
              </a:rPr>
              <a:t>Elohim”is</a:t>
            </a:r>
            <a:r>
              <a:rPr lang="en-AU" b="1" dirty="0" smtClean="0">
                <a:solidFill>
                  <a:srgbClr val="002060"/>
                </a:solidFill>
              </a:rPr>
              <a:t> the plural form of  “</a:t>
            </a:r>
            <a:r>
              <a:rPr lang="en-AU" b="1" dirty="0" err="1" smtClean="0">
                <a:solidFill>
                  <a:srgbClr val="002060"/>
                </a:solidFill>
              </a:rPr>
              <a:t>Eloha</a:t>
            </a:r>
            <a:r>
              <a:rPr lang="en-AU" b="1" dirty="0" smtClean="0">
                <a:solidFill>
                  <a:srgbClr val="002060"/>
                </a:solidFill>
              </a:rPr>
              <a:t>”.   Some years ago I came across a very interesting dialogue between a Jew and a minister of religion, and I will relate the discussion below, as it is very clear and pertinent to this study.</a:t>
            </a:r>
          </a:p>
          <a:p>
            <a:endParaRPr lang="en-AU" b="1" dirty="0" smtClean="0">
              <a:solidFill>
                <a:srgbClr val="008000"/>
              </a:solidFill>
            </a:endParaRPr>
          </a:p>
          <a:p>
            <a:r>
              <a:rPr lang="en-AU" b="1" u="sng" dirty="0" smtClean="0">
                <a:solidFill>
                  <a:srgbClr val="008000"/>
                </a:solidFill>
              </a:rPr>
              <a:t>The Godhead.   </a:t>
            </a:r>
            <a:r>
              <a:rPr lang="en-AU" b="1" dirty="0" smtClean="0">
                <a:solidFill>
                  <a:srgbClr val="008000"/>
                </a:solidFill>
              </a:rPr>
              <a:t>(as in Acts 17:29: Romans 1:20  and Col 2:9)</a:t>
            </a:r>
          </a:p>
          <a:p>
            <a:r>
              <a:rPr lang="en-AU" b="1" dirty="0" smtClean="0">
                <a:solidFill>
                  <a:srgbClr val="008000"/>
                </a:solidFill>
              </a:rPr>
              <a:t>(by David L. Cooper D.D.)</a:t>
            </a:r>
          </a:p>
          <a:p>
            <a:endParaRPr lang="en-AU" b="1" dirty="0">
              <a:solidFill>
                <a:srgbClr val="008000"/>
              </a:solidFill>
            </a:endParaRPr>
          </a:p>
          <a:p>
            <a:r>
              <a:rPr lang="en-AU" b="1" dirty="0" smtClean="0">
                <a:solidFill>
                  <a:srgbClr val="008000"/>
                </a:solidFill>
              </a:rPr>
              <a:t>One day as I was journeying from Los Angeles to Denver, I had a most delightful interview with an elderly Jewish man. I was sitting in my carriage reading my Hebrew Testament when this man appeared at my side.</a:t>
            </a:r>
          </a:p>
          <a:p>
            <a:endParaRPr lang="en-AU" b="1" dirty="0" smtClean="0">
              <a:solidFill>
                <a:srgbClr val="008000"/>
              </a:solidFill>
            </a:endParaRPr>
          </a:p>
          <a:p>
            <a:r>
              <a:rPr lang="en-AU" b="1" dirty="0" smtClean="0">
                <a:solidFill>
                  <a:srgbClr val="008000"/>
                </a:solidFill>
              </a:rPr>
              <a:t>“You cannot read that!” he declared.</a:t>
            </a:r>
          </a:p>
          <a:p>
            <a:r>
              <a:rPr lang="en-AU" b="1" dirty="0" smtClean="0">
                <a:solidFill>
                  <a:srgbClr val="008000"/>
                </a:solidFill>
              </a:rPr>
              <a:t>Immediately, I gave him a practical demonstration by reading a passage.  With a shrug of his shoulders he asked,</a:t>
            </a:r>
          </a:p>
          <a:p>
            <a:r>
              <a:rPr lang="en-AU" b="1" dirty="0" smtClean="0">
                <a:solidFill>
                  <a:srgbClr val="008000"/>
                </a:solidFill>
              </a:rPr>
              <a:t>“Where did you learn that?”</a:t>
            </a:r>
          </a:p>
          <a:p>
            <a:r>
              <a:rPr lang="en-AU" b="1" dirty="0" smtClean="0">
                <a:solidFill>
                  <a:srgbClr val="008000"/>
                </a:solidFill>
              </a:rPr>
              <a:t>“In the Seminary and the University.”</a:t>
            </a:r>
          </a:p>
          <a:p>
            <a:r>
              <a:rPr lang="en-AU" b="1" dirty="0" smtClean="0">
                <a:solidFill>
                  <a:srgbClr val="008000"/>
                </a:solidFill>
              </a:rPr>
              <a:t>“Well, you do not know what it means.”</a:t>
            </a:r>
          </a:p>
          <a:p>
            <a:r>
              <a:rPr lang="en-AU" b="1" dirty="0" smtClean="0">
                <a:solidFill>
                  <a:srgbClr val="008000"/>
                </a:solidFill>
              </a:rPr>
              <a:t>Again I read it, and translated a verse for him.</a:t>
            </a:r>
          </a:p>
          <a:p>
            <a:r>
              <a:rPr lang="en-AU" b="1" dirty="0" smtClean="0">
                <a:solidFill>
                  <a:srgbClr val="008000"/>
                </a:solidFill>
              </a:rPr>
              <a:t>“Hmmm, and you are not a Yid!” he commented.</a:t>
            </a:r>
          </a:p>
          <a:p>
            <a:endParaRPr lang="en-AU" b="1" dirty="0" smtClean="0">
              <a:solidFill>
                <a:srgbClr val="008000"/>
              </a:solidFill>
            </a:endParaRPr>
          </a:p>
          <a:p>
            <a:endParaRPr lang="en-AU" b="1" dirty="0" smtClean="0">
              <a:solidFill>
                <a:srgbClr val="008000"/>
              </a:solidFill>
            </a:endParaRPr>
          </a:p>
          <a:p>
            <a:endParaRPr lang="en-AU" b="1" dirty="0">
              <a:solidFill>
                <a:srgbClr val="008000"/>
              </a:solidFill>
            </a:endParaRPr>
          </a:p>
          <a:p>
            <a:endParaRPr lang="en-AU" b="1" dirty="0" smtClean="0">
              <a:solidFill>
                <a:srgbClr val="008000"/>
              </a:solidFill>
            </a:endParaRPr>
          </a:p>
          <a:p>
            <a:endParaRPr lang="en-AU" b="1" dirty="0" smtClean="0">
              <a:solidFill>
                <a:srgbClr val="008000"/>
              </a:solidFill>
            </a:endParaRPr>
          </a:p>
          <a:p>
            <a:endParaRPr lang="en-AU" b="1" dirty="0">
              <a:solidFill>
                <a:srgbClr val="008000"/>
              </a:solidFill>
            </a:endParaRPr>
          </a:p>
          <a:p>
            <a:endParaRPr lang="en-AU" b="1" dirty="0" smtClean="0">
              <a:solidFill>
                <a:srgbClr val="008000"/>
              </a:solidFill>
            </a:endParaRPr>
          </a:p>
          <a:p>
            <a:endParaRPr lang="en-AU" b="1" dirty="0" smtClean="0">
              <a:solidFill>
                <a:srgbClr val="008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394692"/>
            <a:ext cx="8424936" cy="6740307"/>
          </a:xfrm>
          <a:prstGeom prst="rect">
            <a:avLst/>
          </a:prstGeom>
          <a:noFill/>
        </p:spPr>
        <p:txBody>
          <a:bodyPr wrap="square" rtlCol="0">
            <a:spAutoFit/>
          </a:bodyPr>
          <a:lstStyle/>
          <a:p>
            <a:r>
              <a:rPr lang="en-AU" b="1" dirty="0" smtClean="0">
                <a:solidFill>
                  <a:srgbClr val="008000"/>
                </a:solidFill>
              </a:rPr>
              <a:t>Moving over, I invited him to a seat beside me and introduced myself. My new acquaintance told me his name was Baron. Then we settled ourselves for a chat.</a:t>
            </a:r>
          </a:p>
          <a:p>
            <a:endParaRPr lang="en-AU" b="1" dirty="0" smtClean="0">
              <a:solidFill>
                <a:srgbClr val="008000"/>
              </a:solidFill>
            </a:endParaRPr>
          </a:p>
          <a:p>
            <a:r>
              <a:rPr lang="en-AU" b="1" dirty="0" smtClean="0">
                <a:solidFill>
                  <a:srgbClr val="008000"/>
                </a:solidFill>
              </a:rPr>
              <a:t>“Can you read this Mr Baron?” I asked.</a:t>
            </a:r>
          </a:p>
          <a:p>
            <a:r>
              <a:rPr lang="en-AU" b="1" dirty="0" smtClean="0">
                <a:solidFill>
                  <a:srgbClr val="008000"/>
                </a:solidFill>
              </a:rPr>
              <a:t>“Sure.” At once he read fluently the passage I indicated.</a:t>
            </a:r>
          </a:p>
          <a:p>
            <a:r>
              <a:rPr lang="en-AU" b="1" dirty="0" smtClean="0">
                <a:solidFill>
                  <a:srgbClr val="008000"/>
                </a:solidFill>
              </a:rPr>
              <a:t>“Now will you tell me what it means?”</a:t>
            </a:r>
          </a:p>
          <a:p>
            <a:r>
              <a:rPr lang="en-AU" b="1" dirty="0" smtClean="0">
                <a:solidFill>
                  <a:srgbClr val="008000"/>
                </a:solidFill>
              </a:rPr>
              <a:t>He translated with difficulty , although he seemed to understand the substance of what he had read.</a:t>
            </a:r>
          </a:p>
          <a:p>
            <a:endParaRPr lang="en-AU" b="1" dirty="0">
              <a:solidFill>
                <a:srgbClr val="008000"/>
              </a:solidFill>
            </a:endParaRPr>
          </a:p>
          <a:p>
            <a:r>
              <a:rPr lang="en-AU" b="1" dirty="0" smtClean="0">
                <a:solidFill>
                  <a:srgbClr val="008000"/>
                </a:solidFill>
              </a:rPr>
              <a:t>“Mr Baron, are you acquainted with this book?” I inquired.  He turned to the Title Page.  He read the words “New Testament”.   He had never seen it before.</a:t>
            </a:r>
          </a:p>
          <a:p>
            <a:endParaRPr lang="en-AU" b="1" dirty="0" smtClean="0">
              <a:solidFill>
                <a:srgbClr val="008000"/>
              </a:solidFill>
            </a:endParaRPr>
          </a:p>
          <a:p>
            <a:r>
              <a:rPr lang="en-AU" b="1" dirty="0" smtClean="0">
                <a:solidFill>
                  <a:srgbClr val="008000"/>
                </a:solidFill>
              </a:rPr>
              <a:t>Reaching for my grip, I pulled out my Hebrew Bible. (Old Testament), and said,</a:t>
            </a:r>
          </a:p>
          <a:p>
            <a:r>
              <a:rPr lang="en-AU" b="1" dirty="0" smtClean="0">
                <a:solidFill>
                  <a:srgbClr val="008000"/>
                </a:solidFill>
              </a:rPr>
              <a:t>”Mr Baron, I want to ask you a question. What is the meaning of this word ‘</a:t>
            </a:r>
            <a:r>
              <a:rPr lang="en-AU" b="1" dirty="0" err="1" smtClean="0">
                <a:solidFill>
                  <a:srgbClr val="008000"/>
                </a:solidFill>
              </a:rPr>
              <a:t>Elohim</a:t>
            </a:r>
            <a:r>
              <a:rPr lang="en-AU" b="1" dirty="0" smtClean="0">
                <a:solidFill>
                  <a:srgbClr val="008000"/>
                </a:solidFill>
              </a:rPr>
              <a:t>’?” “It means ‘God.’ ”</a:t>
            </a:r>
          </a:p>
          <a:p>
            <a:r>
              <a:rPr lang="en-AU" b="1" dirty="0" smtClean="0">
                <a:solidFill>
                  <a:srgbClr val="008000"/>
                </a:solidFill>
              </a:rPr>
              <a:t>“But,” I said, “my teachers have told me that this word means ‘Gods’.”</a:t>
            </a:r>
          </a:p>
          <a:p>
            <a:r>
              <a:rPr lang="en-AU" b="1" dirty="0" smtClean="0">
                <a:solidFill>
                  <a:srgbClr val="008000"/>
                </a:solidFill>
              </a:rPr>
              <a:t>“They do not know what they are talking about!” he retorted emphatically.</a:t>
            </a:r>
          </a:p>
          <a:p>
            <a:r>
              <a:rPr lang="en-AU" b="1" dirty="0" smtClean="0">
                <a:solidFill>
                  <a:srgbClr val="008000"/>
                </a:solidFill>
              </a:rPr>
              <a:t>“But </a:t>
            </a:r>
            <a:r>
              <a:rPr lang="en-AU" b="1" dirty="0" err="1" smtClean="0">
                <a:solidFill>
                  <a:srgbClr val="008000"/>
                </a:solidFill>
              </a:rPr>
              <a:t>Elohim</a:t>
            </a:r>
            <a:r>
              <a:rPr lang="en-AU" b="1" dirty="0" smtClean="0">
                <a:solidFill>
                  <a:srgbClr val="008000"/>
                </a:solidFill>
              </a:rPr>
              <a:t> is a plural number.”</a:t>
            </a:r>
          </a:p>
          <a:p>
            <a:r>
              <a:rPr lang="en-AU" b="1" dirty="0" smtClean="0">
                <a:solidFill>
                  <a:srgbClr val="008000"/>
                </a:solidFill>
              </a:rPr>
              <a:t>“You are wrong, my friend declared.  “I went to </a:t>
            </a:r>
            <a:r>
              <a:rPr lang="en-AU" b="1" dirty="0" err="1" smtClean="0">
                <a:solidFill>
                  <a:srgbClr val="008000"/>
                </a:solidFill>
              </a:rPr>
              <a:t>Yeshibah</a:t>
            </a:r>
            <a:r>
              <a:rPr lang="en-AU" b="1" dirty="0" smtClean="0">
                <a:solidFill>
                  <a:srgbClr val="008000"/>
                </a:solidFill>
              </a:rPr>
              <a:t>, ( Rabbinical School), and I know ‘</a:t>
            </a:r>
            <a:r>
              <a:rPr lang="en-AU" b="1" dirty="0" err="1" smtClean="0">
                <a:solidFill>
                  <a:srgbClr val="008000"/>
                </a:solidFill>
              </a:rPr>
              <a:t>Elohim</a:t>
            </a:r>
            <a:r>
              <a:rPr lang="en-AU" b="1" dirty="0" smtClean="0">
                <a:solidFill>
                  <a:srgbClr val="008000"/>
                </a:solidFill>
              </a:rPr>
              <a:t>’ means God---singular!”</a:t>
            </a:r>
          </a:p>
          <a:p>
            <a:endParaRPr lang="en-AU" b="1" dirty="0" smtClean="0">
              <a:solidFill>
                <a:srgbClr val="008000"/>
              </a:solidFill>
            </a:endParaRPr>
          </a:p>
          <a:p>
            <a:endParaRPr lang="en-AU" b="1" dirty="0" smtClean="0">
              <a:solidFill>
                <a:srgbClr val="008000"/>
              </a:solidFill>
            </a:endParaRPr>
          </a:p>
          <a:p>
            <a:endParaRPr lang="en-AU" b="1" dirty="0" smtClean="0">
              <a:solidFill>
                <a:srgbClr val="008000"/>
              </a:solidFill>
            </a:endParaRPr>
          </a:p>
          <a:p>
            <a:endParaRPr lang="en-A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260648"/>
            <a:ext cx="8208912" cy="5909310"/>
          </a:xfrm>
          <a:prstGeom prst="rect">
            <a:avLst/>
          </a:prstGeom>
          <a:noFill/>
        </p:spPr>
        <p:txBody>
          <a:bodyPr wrap="square" rtlCol="0">
            <a:spAutoFit/>
          </a:bodyPr>
          <a:lstStyle/>
          <a:p>
            <a:r>
              <a:rPr lang="en-AU" b="1" dirty="0" smtClean="0">
                <a:solidFill>
                  <a:srgbClr val="008000"/>
                </a:solidFill>
              </a:rPr>
              <a:t>“What is the meaning of the word ‘Baal’, Mr Baron?”  I inquired.</a:t>
            </a:r>
          </a:p>
          <a:p>
            <a:r>
              <a:rPr lang="en-AU" b="1" dirty="0" smtClean="0">
                <a:solidFill>
                  <a:srgbClr val="008000"/>
                </a:solidFill>
              </a:rPr>
              <a:t>“ ‘Master,’ ” was his ready reply. </a:t>
            </a:r>
          </a:p>
          <a:p>
            <a:r>
              <a:rPr lang="en-AU" b="1" dirty="0" smtClean="0">
                <a:solidFill>
                  <a:srgbClr val="008000"/>
                </a:solidFill>
              </a:rPr>
              <a:t>“What is the meaning of the word ‘Baalim’?”</a:t>
            </a:r>
          </a:p>
          <a:p>
            <a:r>
              <a:rPr lang="en-AU" b="1" dirty="0" smtClean="0">
                <a:solidFill>
                  <a:srgbClr val="008000"/>
                </a:solidFill>
              </a:rPr>
              <a:t>“Masters,” was his ready reply.  “More than one.”</a:t>
            </a:r>
          </a:p>
          <a:p>
            <a:r>
              <a:rPr lang="en-AU" b="1" dirty="0" smtClean="0">
                <a:solidFill>
                  <a:srgbClr val="008000"/>
                </a:solidFill>
              </a:rPr>
              <a:t>“What is the meaning of seraph?”</a:t>
            </a:r>
          </a:p>
          <a:p>
            <a:r>
              <a:rPr lang="en-AU" b="1" dirty="0" smtClean="0">
                <a:solidFill>
                  <a:srgbClr val="008000"/>
                </a:solidFill>
              </a:rPr>
              <a:t>“One of the angels.” he said.</a:t>
            </a:r>
          </a:p>
          <a:p>
            <a:r>
              <a:rPr lang="en-AU" b="1" dirty="0" smtClean="0">
                <a:solidFill>
                  <a:srgbClr val="008000"/>
                </a:solidFill>
              </a:rPr>
              <a:t>“Seraphim”?  I asked.</a:t>
            </a:r>
          </a:p>
          <a:p>
            <a:r>
              <a:rPr lang="en-AU" b="1" dirty="0" smtClean="0">
                <a:solidFill>
                  <a:srgbClr val="008000"/>
                </a:solidFill>
              </a:rPr>
              <a:t>“Many of them”,  he answered.  “More than one.”</a:t>
            </a:r>
          </a:p>
          <a:p>
            <a:r>
              <a:rPr lang="en-AU" b="1" dirty="0" smtClean="0">
                <a:solidFill>
                  <a:srgbClr val="008000"/>
                </a:solidFill>
              </a:rPr>
              <a:t>“Then if Baalim and Seraphim mean more than one,  would not </a:t>
            </a:r>
            <a:r>
              <a:rPr lang="en-AU" b="1" dirty="0" err="1" smtClean="0">
                <a:solidFill>
                  <a:srgbClr val="008000"/>
                </a:solidFill>
              </a:rPr>
              <a:t>Eloh-im</a:t>
            </a:r>
            <a:r>
              <a:rPr lang="en-AU" b="1" dirty="0" smtClean="0">
                <a:solidFill>
                  <a:srgbClr val="008000"/>
                </a:solidFill>
              </a:rPr>
              <a:t> mean  more than one?”  He looked puzzled.</a:t>
            </a:r>
          </a:p>
          <a:p>
            <a:r>
              <a:rPr lang="en-AU" b="1" dirty="0" smtClean="0">
                <a:solidFill>
                  <a:srgbClr val="008000"/>
                </a:solidFill>
              </a:rPr>
              <a:t>“Let us turn to the Ten Commandments, and notice the </a:t>
            </a:r>
            <a:r>
              <a:rPr lang="en-AU" b="1" dirty="0">
                <a:solidFill>
                  <a:srgbClr val="008000"/>
                </a:solidFill>
              </a:rPr>
              <a:t>F</a:t>
            </a:r>
            <a:r>
              <a:rPr lang="en-AU" b="1" dirty="0" smtClean="0">
                <a:solidFill>
                  <a:srgbClr val="008000"/>
                </a:solidFill>
              </a:rPr>
              <a:t>irst Commandment.</a:t>
            </a:r>
          </a:p>
          <a:p>
            <a:r>
              <a:rPr lang="en-AU" b="1" dirty="0" smtClean="0">
                <a:solidFill>
                  <a:srgbClr val="008000"/>
                </a:solidFill>
              </a:rPr>
              <a:t>‘Thou shalt have no other gods before Me.’ Now, what does the word ‘</a:t>
            </a:r>
            <a:r>
              <a:rPr lang="en-AU" b="1" dirty="0" err="1">
                <a:solidFill>
                  <a:srgbClr val="008000"/>
                </a:solidFill>
              </a:rPr>
              <a:t>g</a:t>
            </a:r>
            <a:r>
              <a:rPr lang="en-AU" b="1" dirty="0" err="1" smtClean="0">
                <a:solidFill>
                  <a:srgbClr val="008000"/>
                </a:solidFill>
              </a:rPr>
              <a:t>ods’mean</a:t>
            </a:r>
            <a:r>
              <a:rPr lang="en-AU" b="1" dirty="0" smtClean="0">
                <a:solidFill>
                  <a:srgbClr val="008000"/>
                </a:solidFill>
              </a:rPr>
              <a:t>?”</a:t>
            </a:r>
          </a:p>
          <a:p>
            <a:r>
              <a:rPr lang="en-AU" b="1" dirty="0" smtClean="0">
                <a:solidFill>
                  <a:srgbClr val="008000"/>
                </a:solidFill>
              </a:rPr>
              <a:t>“It is plural and means ‘many’—more than one.” he replied and added, “It means all those heathen gods.”</a:t>
            </a:r>
          </a:p>
          <a:p>
            <a:r>
              <a:rPr lang="en-AU" b="1" dirty="0" smtClean="0">
                <a:solidFill>
                  <a:srgbClr val="008000"/>
                </a:solidFill>
              </a:rPr>
              <a:t>Turning back to the first verse of the book of Genesis,  I said,</a:t>
            </a:r>
          </a:p>
          <a:p>
            <a:r>
              <a:rPr lang="en-AU" b="1" dirty="0" smtClean="0">
                <a:solidFill>
                  <a:srgbClr val="008000"/>
                </a:solidFill>
              </a:rPr>
              <a:t>“You admit that ELOHIM in the passage we have just seen  means ‘Gods’ “. He nodded.</a:t>
            </a:r>
          </a:p>
          <a:p>
            <a:r>
              <a:rPr lang="en-AU" b="1" dirty="0" smtClean="0">
                <a:solidFill>
                  <a:srgbClr val="008000"/>
                </a:solidFill>
              </a:rPr>
              <a:t>“Then what about the same word here at the beginning of the book of Genesis.?” For an answer my companion put his hand to his head in a quick gesture of complete surprise.</a:t>
            </a:r>
          </a:p>
          <a:p>
            <a:endParaRPr lang="en-AU" b="1" dirty="0">
              <a:solidFill>
                <a:srgbClr val="008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333137"/>
            <a:ext cx="8208912" cy="6217087"/>
          </a:xfrm>
          <a:prstGeom prst="rect">
            <a:avLst/>
          </a:prstGeom>
          <a:noFill/>
        </p:spPr>
        <p:txBody>
          <a:bodyPr wrap="square" rtlCol="0">
            <a:spAutoFit/>
          </a:bodyPr>
          <a:lstStyle/>
          <a:p>
            <a:endParaRPr lang="en-AU" b="1" dirty="0" smtClean="0">
              <a:solidFill>
                <a:srgbClr val="008000"/>
              </a:solidFill>
            </a:endParaRPr>
          </a:p>
          <a:p>
            <a:endParaRPr lang="en-AU" b="1" dirty="0" smtClean="0">
              <a:solidFill>
                <a:srgbClr val="008000"/>
              </a:solidFill>
            </a:endParaRPr>
          </a:p>
          <a:p>
            <a:r>
              <a:rPr lang="en-AU" b="1" dirty="0" smtClean="0">
                <a:solidFill>
                  <a:srgbClr val="008000"/>
                </a:solidFill>
              </a:rPr>
              <a:t>“ The Rabbi did not tell us that!”</a:t>
            </a:r>
          </a:p>
          <a:p>
            <a:r>
              <a:rPr lang="en-AU" b="1" dirty="0" smtClean="0">
                <a:solidFill>
                  <a:srgbClr val="008000"/>
                </a:solidFill>
              </a:rPr>
              <a:t>“Never mind about the Rabbi, I rejoined.  “If the word is plural and means ‘gods’ in one instance, then it must be plural in the other instance, for it is spelt exactly the same way.”</a:t>
            </a:r>
          </a:p>
          <a:p>
            <a:r>
              <a:rPr lang="en-AU" b="1" dirty="0" smtClean="0">
                <a:solidFill>
                  <a:srgbClr val="008000"/>
                </a:solidFill>
              </a:rPr>
              <a:t>“That sounds right.” he admitted, “but I wonder why they did not tell me that at Rabbinical School?” </a:t>
            </a:r>
          </a:p>
          <a:p>
            <a:endParaRPr lang="en-AU" b="1" dirty="0">
              <a:solidFill>
                <a:srgbClr val="008000"/>
              </a:solidFill>
            </a:endParaRPr>
          </a:p>
          <a:p>
            <a:r>
              <a:rPr lang="en-AU" b="1" dirty="0" smtClean="0">
                <a:solidFill>
                  <a:srgbClr val="008000"/>
                </a:solidFill>
              </a:rPr>
              <a:t>“Mr Baron. What is the meaning of ‘</a:t>
            </a:r>
            <a:r>
              <a:rPr lang="en-AU" b="1" dirty="0" err="1" smtClean="0">
                <a:solidFill>
                  <a:srgbClr val="008000"/>
                </a:solidFill>
              </a:rPr>
              <a:t>Shema</a:t>
            </a:r>
            <a:r>
              <a:rPr lang="en-AU" b="1" dirty="0" smtClean="0">
                <a:solidFill>
                  <a:srgbClr val="008000"/>
                </a:solidFill>
              </a:rPr>
              <a:t>’ ,  (The Rabbinical  name of the Great Confession of Deuteronomy 6:4) ?  I want to ask you particularly about the meaning of ELOHENU?  My Instructors have taught me that it means ‘Gods’,” I continued.</a:t>
            </a:r>
          </a:p>
          <a:p>
            <a:endParaRPr lang="en-AU" b="1" dirty="0">
              <a:solidFill>
                <a:srgbClr val="008000"/>
              </a:solidFill>
            </a:endParaRPr>
          </a:p>
          <a:p>
            <a:r>
              <a:rPr lang="en-AU" b="1" dirty="0" smtClean="0">
                <a:solidFill>
                  <a:srgbClr val="008000"/>
                </a:solidFill>
              </a:rPr>
              <a:t>“Well, they are wrong.  It means ‘ONE GOD’ .“</a:t>
            </a:r>
          </a:p>
          <a:p>
            <a:r>
              <a:rPr lang="en-AU" b="1" dirty="0" smtClean="0">
                <a:solidFill>
                  <a:srgbClr val="008000"/>
                </a:solidFill>
              </a:rPr>
              <a:t>“What is the meaning of the word ‘</a:t>
            </a:r>
            <a:r>
              <a:rPr lang="en-AU" b="1" dirty="0" err="1" smtClean="0">
                <a:solidFill>
                  <a:srgbClr val="008000"/>
                </a:solidFill>
              </a:rPr>
              <a:t>Abhothenu</a:t>
            </a:r>
            <a:r>
              <a:rPr lang="en-AU" b="1" dirty="0" smtClean="0">
                <a:solidFill>
                  <a:srgbClr val="008000"/>
                </a:solidFill>
              </a:rPr>
              <a:t>’?”</a:t>
            </a:r>
          </a:p>
          <a:p>
            <a:r>
              <a:rPr lang="en-AU" b="1" dirty="0" smtClean="0">
                <a:solidFill>
                  <a:srgbClr val="008000"/>
                </a:solidFill>
              </a:rPr>
              <a:t>“Our fathers.”</a:t>
            </a:r>
          </a:p>
          <a:p>
            <a:r>
              <a:rPr lang="en-AU" b="1" dirty="0" smtClean="0">
                <a:solidFill>
                  <a:srgbClr val="008000"/>
                </a:solidFill>
              </a:rPr>
              <a:t>“Of </a:t>
            </a:r>
            <a:r>
              <a:rPr lang="en-AU" b="1" dirty="0" err="1" smtClean="0">
                <a:solidFill>
                  <a:srgbClr val="008000"/>
                </a:solidFill>
              </a:rPr>
              <a:t>Eholayenu</a:t>
            </a:r>
            <a:r>
              <a:rPr lang="en-AU" b="1" dirty="0" smtClean="0">
                <a:solidFill>
                  <a:srgbClr val="008000"/>
                </a:solidFill>
              </a:rPr>
              <a:t>?”  I asked.</a:t>
            </a:r>
          </a:p>
          <a:p>
            <a:r>
              <a:rPr lang="en-AU" b="1" dirty="0" smtClean="0">
                <a:solidFill>
                  <a:srgbClr val="008000"/>
                </a:solidFill>
              </a:rPr>
              <a:t>“Our sicknesses.”</a:t>
            </a:r>
          </a:p>
          <a:p>
            <a:r>
              <a:rPr lang="en-AU" b="1" dirty="0" smtClean="0">
                <a:solidFill>
                  <a:srgbClr val="008000"/>
                </a:solidFill>
              </a:rPr>
              <a:t>“</a:t>
            </a:r>
            <a:r>
              <a:rPr lang="en-AU" b="1" dirty="0" err="1" smtClean="0">
                <a:solidFill>
                  <a:srgbClr val="008000"/>
                </a:solidFill>
              </a:rPr>
              <a:t>Pesha’enu</a:t>
            </a:r>
            <a:r>
              <a:rPr lang="en-AU" b="1" dirty="0" smtClean="0">
                <a:solidFill>
                  <a:srgbClr val="008000"/>
                </a:solidFill>
              </a:rPr>
              <a:t>?” </a:t>
            </a:r>
          </a:p>
          <a:p>
            <a:r>
              <a:rPr lang="en-AU" b="1" dirty="0" smtClean="0">
                <a:solidFill>
                  <a:srgbClr val="008000"/>
                </a:solidFill>
              </a:rPr>
              <a:t>“Our transgressions.”</a:t>
            </a:r>
          </a:p>
          <a:p>
            <a:endParaRPr lang="en-AU" sz="2000" b="1" dirty="0" smtClean="0">
              <a:solidFill>
                <a:srgbClr val="008000"/>
              </a:solidFill>
            </a:endParaRPr>
          </a:p>
          <a:p>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76672"/>
            <a:ext cx="8280920" cy="5663089"/>
          </a:xfrm>
          <a:prstGeom prst="rect">
            <a:avLst/>
          </a:prstGeom>
          <a:noFill/>
        </p:spPr>
        <p:txBody>
          <a:bodyPr wrap="square" rtlCol="0">
            <a:spAutoFit/>
          </a:bodyPr>
          <a:lstStyle/>
          <a:p>
            <a:r>
              <a:rPr lang="en-AU" b="1" dirty="0" smtClean="0">
                <a:solidFill>
                  <a:srgbClr val="008000"/>
                </a:solidFill>
              </a:rPr>
              <a:t>“And </a:t>
            </a:r>
            <a:r>
              <a:rPr lang="en-AU" b="1" dirty="0" err="1" smtClean="0">
                <a:solidFill>
                  <a:srgbClr val="008000"/>
                </a:solidFill>
              </a:rPr>
              <a:t>Avonothenu</a:t>
            </a:r>
            <a:r>
              <a:rPr lang="en-AU" b="1" dirty="0" smtClean="0">
                <a:solidFill>
                  <a:srgbClr val="008000"/>
                </a:solidFill>
              </a:rPr>
              <a:t>?”</a:t>
            </a:r>
          </a:p>
          <a:p>
            <a:r>
              <a:rPr lang="en-AU" b="1" dirty="0" smtClean="0">
                <a:solidFill>
                  <a:srgbClr val="008000"/>
                </a:solidFill>
              </a:rPr>
              <a:t>“Our sins.”</a:t>
            </a:r>
          </a:p>
          <a:p>
            <a:r>
              <a:rPr lang="en-AU" b="1" dirty="0" smtClean="0">
                <a:solidFill>
                  <a:srgbClr val="008000"/>
                </a:solidFill>
              </a:rPr>
              <a:t>“Then Mr Baron, “ I concluded, “if all these words ending in ‘ENU’ means ‘fathers’, ‘sicknesses’, ‘transgressions’, ‘sins’; surely ‘ELOHENU” means ‘Gods’,</a:t>
            </a:r>
          </a:p>
          <a:p>
            <a:r>
              <a:rPr lang="en-AU" b="1" dirty="0" smtClean="0">
                <a:solidFill>
                  <a:srgbClr val="008000"/>
                </a:solidFill>
              </a:rPr>
              <a:t>plural.”</a:t>
            </a:r>
          </a:p>
          <a:p>
            <a:r>
              <a:rPr lang="en-AU" b="1" dirty="0" smtClean="0">
                <a:solidFill>
                  <a:srgbClr val="008000"/>
                </a:solidFill>
              </a:rPr>
              <a:t>For answer,  my Jewish  friend threw out both hands in a gesture of helpless perplexity.   “But the Rabbis ....” he breathed.</a:t>
            </a:r>
          </a:p>
          <a:p>
            <a:r>
              <a:rPr lang="en-AU" b="1" dirty="0" smtClean="0">
                <a:solidFill>
                  <a:srgbClr val="008000"/>
                </a:solidFill>
              </a:rPr>
              <a:t>“We are not interested in the Rabbis just now,” I told him. “You admit that it is right that we should translate it plural do you not?” He slowly nodded.</a:t>
            </a:r>
          </a:p>
          <a:p>
            <a:r>
              <a:rPr lang="en-AU" b="1" dirty="0" smtClean="0">
                <a:solidFill>
                  <a:srgbClr val="008000"/>
                </a:solidFill>
              </a:rPr>
              <a:t>I continued, “One more question. What is the meaning of ‘ECHAD’?”</a:t>
            </a:r>
          </a:p>
          <a:p>
            <a:r>
              <a:rPr lang="en-AU" b="1" dirty="0" smtClean="0">
                <a:solidFill>
                  <a:srgbClr val="008000"/>
                </a:solidFill>
              </a:rPr>
              <a:t>“One”, he promptly replied.</a:t>
            </a:r>
          </a:p>
          <a:p>
            <a:r>
              <a:rPr lang="en-AU" b="1" dirty="0" smtClean="0">
                <a:solidFill>
                  <a:srgbClr val="008000"/>
                </a:solidFill>
              </a:rPr>
              <a:t>“My teachers have told me that it is a word which means ‘UNITY’ “ I replied.</a:t>
            </a:r>
          </a:p>
          <a:p>
            <a:r>
              <a:rPr lang="en-AU" b="1" dirty="0" smtClean="0">
                <a:solidFill>
                  <a:srgbClr val="008000"/>
                </a:solidFill>
              </a:rPr>
              <a:t>“Well, you were taught wrong!” he retorted quite hotly.</a:t>
            </a:r>
          </a:p>
          <a:p>
            <a:r>
              <a:rPr lang="en-AU" b="1" dirty="0" smtClean="0">
                <a:solidFill>
                  <a:srgbClr val="008000"/>
                </a:solidFill>
              </a:rPr>
              <a:t>“My friend, here in the first part of Genesis, we are told that there was evening and a morning making </a:t>
            </a:r>
            <a:r>
              <a:rPr lang="en-AU" b="1" u="sng" dirty="0" smtClean="0">
                <a:solidFill>
                  <a:srgbClr val="008000"/>
                </a:solidFill>
              </a:rPr>
              <a:t>one day</a:t>
            </a:r>
            <a:r>
              <a:rPr lang="en-AU" b="1" dirty="0" smtClean="0">
                <a:solidFill>
                  <a:srgbClr val="008000"/>
                </a:solidFill>
              </a:rPr>
              <a:t>.  There was darkness and light, two different and opposite things.  Put them together and they make </a:t>
            </a:r>
            <a:r>
              <a:rPr lang="en-AU" b="1" u="sng" dirty="0" smtClean="0">
                <a:solidFill>
                  <a:srgbClr val="008000"/>
                </a:solidFill>
              </a:rPr>
              <a:t>one.</a:t>
            </a:r>
            <a:r>
              <a:rPr lang="en-AU" b="1" dirty="0" smtClean="0">
                <a:solidFill>
                  <a:srgbClr val="008000"/>
                </a:solidFill>
              </a:rPr>
              <a:t>  A little further on, we are told that a man was to leave his father and mother,  and cleave unto his wife, and the two were to become </a:t>
            </a:r>
            <a:r>
              <a:rPr lang="en-AU" b="1" u="sng" dirty="0" smtClean="0">
                <a:solidFill>
                  <a:srgbClr val="008000"/>
                </a:solidFill>
              </a:rPr>
              <a:t>one flesh</a:t>
            </a:r>
            <a:r>
              <a:rPr lang="en-AU" b="1" dirty="0" smtClean="0">
                <a:solidFill>
                  <a:srgbClr val="008000"/>
                </a:solidFill>
              </a:rPr>
              <a:t>. When two are married they become </a:t>
            </a:r>
            <a:r>
              <a:rPr lang="en-AU" b="1" u="sng" dirty="0" smtClean="0">
                <a:solidFill>
                  <a:srgbClr val="008000"/>
                </a:solidFill>
              </a:rPr>
              <a:t>one</a:t>
            </a:r>
            <a:r>
              <a:rPr lang="en-AU" b="1" dirty="0" smtClean="0">
                <a:solidFill>
                  <a:srgbClr val="008000"/>
                </a:solidFill>
              </a:rPr>
              <a:t>.  God speaks similarly about Himself. </a:t>
            </a:r>
          </a:p>
          <a:p>
            <a:endParaRPr lang="en-AU" sz="2000" b="1" u="sng" dirty="0" smtClean="0">
              <a:solidFill>
                <a:srgbClr val="008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548680"/>
            <a:ext cx="8280920" cy="5078313"/>
          </a:xfrm>
          <a:prstGeom prst="rect">
            <a:avLst/>
          </a:prstGeom>
          <a:noFill/>
        </p:spPr>
        <p:txBody>
          <a:bodyPr wrap="square" rtlCol="0">
            <a:spAutoFit/>
          </a:bodyPr>
          <a:lstStyle/>
          <a:p>
            <a:endParaRPr lang="en-AU" b="1" dirty="0" smtClean="0">
              <a:solidFill>
                <a:srgbClr val="008000"/>
              </a:solidFill>
            </a:endParaRPr>
          </a:p>
          <a:p>
            <a:endParaRPr lang="en-AU" b="1" dirty="0" smtClean="0">
              <a:solidFill>
                <a:srgbClr val="008000"/>
              </a:solidFill>
            </a:endParaRPr>
          </a:p>
          <a:p>
            <a:endParaRPr lang="en-AU" b="1" dirty="0" smtClean="0">
              <a:solidFill>
                <a:srgbClr val="008000"/>
              </a:solidFill>
            </a:endParaRPr>
          </a:p>
          <a:p>
            <a:r>
              <a:rPr lang="en-AU" b="1" dirty="0" smtClean="0">
                <a:solidFill>
                  <a:srgbClr val="008000"/>
                </a:solidFill>
              </a:rPr>
              <a:t>“The </a:t>
            </a:r>
            <a:r>
              <a:rPr lang="en-AU" b="1" dirty="0" err="1" smtClean="0">
                <a:solidFill>
                  <a:srgbClr val="008000"/>
                </a:solidFill>
              </a:rPr>
              <a:t>Shema</a:t>
            </a:r>
            <a:r>
              <a:rPr lang="en-AU" b="1" dirty="0" smtClean="0">
                <a:solidFill>
                  <a:srgbClr val="008000"/>
                </a:solidFill>
              </a:rPr>
              <a:t> really says, ‘THE LORD, OUR GODS IS ONE LORD.’  --</a:t>
            </a:r>
            <a:r>
              <a:rPr lang="en-AU" b="1" dirty="0" err="1" smtClean="0">
                <a:solidFill>
                  <a:srgbClr val="008000"/>
                </a:solidFill>
              </a:rPr>
              <a:t>Echad</a:t>
            </a:r>
            <a:r>
              <a:rPr lang="en-AU" b="1" dirty="0" smtClean="0">
                <a:solidFill>
                  <a:srgbClr val="008000"/>
                </a:solidFill>
              </a:rPr>
              <a:t>—a UNITY.”</a:t>
            </a:r>
          </a:p>
          <a:p>
            <a:endParaRPr lang="en-AU" b="1" dirty="0">
              <a:solidFill>
                <a:srgbClr val="008000"/>
              </a:solidFill>
            </a:endParaRPr>
          </a:p>
          <a:p>
            <a:r>
              <a:rPr lang="en-AU" b="1" dirty="0" smtClean="0">
                <a:solidFill>
                  <a:srgbClr val="008000"/>
                </a:solidFill>
              </a:rPr>
              <a:t>I then took him to various passages of the Old Testament, and concluded with the words, </a:t>
            </a:r>
          </a:p>
          <a:p>
            <a:r>
              <a:rPr lang="en-AU" b="1" dirty="0" smtClean="0">
                <a:solidFill>
                  <a:srgbClr val="008000"/>
                </a:solidFill>
              </a:rPr>
              <a:t>“The Scriptures teach,  that there is a GODHEAD of  THREE PERSONS, and that the second Person of the Godhead came to earth to dwell among us, and gave His life for us all.” </a:t>
            </a:r>
          </a:p>
          <a:p>
            <a:endParaRPr lang="en-AU" b="1" dirty="0" smtClean="0">
              <a:solidFill>
                <a:srgbClr val="008000"/>
              </a:solidFill>
            </a:endParaRPr>
          </a:p>
          <a:p>
            <a:r>
              <a:rPr lang="en-AU" b="1" dirty="0" smtClean="0">
                <a:solidFill>
                  <a:srgbClr val="008000"/>
                </a:solidFill>
              </a:rPr>
              <a:t>His face was a study.  He said,</a:t>
            </a:r>
          </a:p>
          <a:p>
            <a:endParaRPr lang="en-AU" b="1" dirty="0" smtClean="0">
              <a:solidFill>
                <a:srgbClr val="008000"/>
              </a:solidFill>
            </a:endParaRPr>
          </a:p>
          <a:p>
            <a:r>
              <a:rPr lang="en-AU" b="1" dirty="0" smtClean="0">
                <a:solidFill>
                  <a:srgbClr val="008000"/>
                </a:solidFill>
              </a:rPr>
              <a:t>“I am old now.  If I had only met you many years ago, how different my life would have been.”  He then said, “I certainly would have changed my religion.”</a:t>
            </a:r>
          </a:p>
          <a:p>
            <a:endParaRPr lang="en-AU" b="1" dirty="0">
              <a:solidFill>
                <a:srgbClr val="008000"/>
              </a:solidFill>
            </a:endParaRPr>
          </a:p>
          <a:p>
            <a:r>
              <a:rPr lang="en-AU" b="1" dirty="0" smtClean="0">
                <a:solidFill>
                  <a:srgbClr val="008000"/>
                </a:solidFill>
              </a:rPr>
              <a:t>I urged him to change then and there, and to accept Jesus as His Saviour.  This was bringing home the Truth to a Jew in a language he understood clearly.</a:t>
            </a:r>
            <a:endParaRPr lang="en-AU" b="1" dirty="0">
              <a:solidFill>
                <a:srgbClr val="008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1560" y="404664"/>
            <a:ext cx="7632848" cy="5909310"/>
          </a:xfrm>
          <a:prstGeom prst="rect">
            <a:avLst/>
          </a:prstGeom>
          <a:noFill/>
        </p:spPr>
        <p:txBody>
          <a:bodyPr wrap="square" rtlCol="0">
            <a:spAutoFit/>
          </a:bodyPr>
          <a:lstStyle/>
          <a:p>
            <a:r>
              <a:rPr lang="en-AU" b="1" dirty="0" smtClean="0">
                <a:solidFill>
                  <a:srgbClr val="002060"/>
                </a:solidFill>
              </a:rPr>
              <a:t>In the Gospel of John 1:1-3, we are told that “In the beginning was the </a:t>
            </a:r>
            <a:r>
              <a:rPr lang="en-AU" b="1" dirty="0" smtClean="0">
                <a:solidFill>
                  <a:srgbClr val="FF0000"/>
                </a:solidFill>
              </a:rPr>
              <a:t>WORD</a:t>
            </a:r>
            <a:r>
              <a:rPr lang="en-AU" b="1" dirty="0" smtClean="0">
                <a:solidFill>
                  <a:srgbClr val="002060"/>
                </a:solidFill>
              </a:rPr>
              <a:t> (or</a:t>
            </a:r>
            <a:r>
              <a:rPr lang="en-AU" b="1" dirty="0" smtClean="0">
                <a:solidFill>
                  <a:srgbClr val="FF0000"/>
                </a:solidFill>
              </a:rPr>
              <a:t> LOGOS</a:t>
            </a:r>
            <a:r>
              <a:rPr lang="en-AU" b="1" dirty="0" smtClean="0">
                <a:solidFill>
                  <a:srgbClr val="002060"/>
                </a:solidFill>
              </a:rPr>
              <a:t> in the Greek), and the </a:t>
            </a:r>
            <a:r>
              <a:rPr lang="en-AU" b="1" dirty="0" smtClean="0">
                <a:solidFill>
                  <a:srgbClr val="FF0000"/>
                </a:solidFill>
              </a:rPr>
              <a:t>WORD</a:t>
            </a:r>
            <a:r>
              <a:rPr lang="en-AU" b="1" dirty="0" smtClean="0">
                <a:solidFill>
                  <a:srgbClr val="002060"/>
                </a:solidFill>
              </a:rPr>
              <a:t> was with God and the </a:t>
            </a:r>
            <a:r>
              <a:rPr lang="en-AU" b="1" dirty="0" smtClean="0">
                <a:solidFill>
                  <a:srgbClr val="FF0000"/>
                </a:solidFill>
              </a:rPr>
              <a:t>WORD</a:t>
            </a:r>
            <a:r>
              <a:rPr lang="en-AU" b="1" dirty="0" smtClean="0">
                <a:solidFill>
                  <a:srgbClr val="002060"/>
                </a:solidFill>
              </a:rPr>
              <a:t> </a:t>
            </a:r>
            <a:r>
              <a:rPr lang="en-AU" b="1" u="sng" dirty="0" smtClean="0">
                <a:solidFill>
                  <a:srgbClr val="002060"/>
                </a:solidFill>
              </a:rPr>
              <a:t>was </a:t>
            </a:r>
            <a:r>
              <a:rPr lang="en-AU" b="1" dirty="0" smtClean="0">
                <a:solidFill>
                  <a:srgbClr val="002060"/>
                </a:solidFill>
              </a:rPr>
              <a:t>God.”  </a:t>
            </a:r>
          </a:p>
          <a:p>
            <a:r>
              <a:rPr lang="en-AU" b="1" dirty="0" smtClean="0">
                <a:solidFill>
                  <a:srgbClr val="002060"/>
                </a:solidFill>
              </a:rPr>
              <a:t>“The same was in the beginning with God.  </a:t>
            </a:r>
          </a:p>
          <a:p>
            <a:r>
              <a:rPr lang="en-AU" b="1" dirty="0" smtClean="0">
                <a:solidFill>
                  <a:srgbClr val="002060"/>
                </a:solidFill>
              </a:rPr>
              <a:t>All things were made by Him, and without Him was not anything  made that was made.”   </a:t>
            </a:r>
          </a:p>
          <a:p>
            <a:r>
              <a:rPr lang="en-AU" b="1" dirty="0" smtClean="0">
                <a:solidFill>
                  <a:srgbClr val="002060"/>
                </a:solidFill>
              </a:rPr>
              <a:t>In verse 14,  we are told, “and the </a:t>
            </a:r>
            <a:r>
              <a:rPr lang="en-AU" b="1" dirty="0" smtClean="0">
                <a:solidFill>
                  <a:srgbClr val="FF0000"/>
                </a:solidFill>
              </a:rPr>
              <a:t>WORD</a:t>
            </a:r>
            <a:r>
              <a:rPr lang="en-AU" b="1" dirty="0" smtClean="0">
                <a:solidFill>
                  <a:srgbClr val="002060"/>
                </a:solidFill>
              </a:rPr>
              <a:t> was made flesh and dwelt among us, (and we beheld His glory, as of the only begotten of the Father,) full of grace and truth.”</a:t>
            </a:r>
          </a:p>
          <a:p>
            <a:r>
              <a:rPr lang="en-AU" b="1" dirty="0" smtClean="0"/>
              <a:t>Nowhere in the Old Testament have I been able to find any definitive reference to the </a:t>
            </a:r>
            <a:r>
              <a:rPr lang="en-AU" b="1" dirty="0" smtClean="0">
                <a:solidFill>
                  <a:srgbClr val="FF0000"/>
                </a:solidFill>
              </a:rPr>
              <a:t>WORD</a:t>
            </a:r>
            <a:r>
              <a:rPr lang="en-AU" b="1" dirty="0" smtClean="0"/>
              <a:t> as God’s Son. The Scriptures plainly state that “the </a:t>
            </a:r>
            <a:r>
              <a:rPr lang="en-AU" b="1" dirty="0" smtClean="0">
                <a:solidFill>
                  <a:srgbClr val="FF0000"/>
                </a:solidFill>
              </a:rPr>
              <a:t>WORD was with God and the WORD </a:t>
            </a:r>
            <a:r>
              <a:rPr lang="en-AU" b="1" u="sng" dirty="0" smtClean="0">
                <a:solidFill>
                  <a:srgbClr val="FF0000"/>
                </a:solidFill>
              </a:rPr>
              <a:t>was </a:t>
            </a:r>
            <a:r>
              <a:rPr lang="en-AU" b="1" dirty="0" smtClean="0">
                <a:solidFill>
                  <a:srgbClr val="FF0000"/>
                </a:solidFill>
              </a:rPr>
              <a:t>God.”  See also 1John1:1; 5:7 and Rev 19:13.</a:t>
            </a:r>
          </a:p>
          <a:p>
            <a:endParaRPr lang="en-AU" b="1" dirty="0" smtClean="0"/>
          </a:p>
          <a:p>
            <a:r>
              <a:rPr lang="en-AU" b="1" dirty="0" smtClean="0"/>
              <a:t>What about the three Hebrews thrown into the fiery furnace? Nebuchadnezzar said he saw a fourth who looked  “like the Son of God!”  (KJV  Daniel 3:25)</a:t>
            </a:r>
          </a:p>
          <a:p>
            <a:r>
              <a:rPr lang="en-AU" b="1" dirty="0" smtClean="0"/>
              <a:t>I looked it up in the Jewish Bible, the TANAKH,  and it simply says , “and the fourth looked like a divine being.”  Other translations </a:t>
            </a:r>
            <a:r>
              <a:rPr lang="en-AU" b="1" dirty="0" smtClean="0"/>
              <a:t>say he </a:t>
            </a:r>
            <a:r>
              <a:rPr lang="en-AU" b="1" dirty="0" smtClean="0"/>
              <a:t>looked “like a son of the gods”, which  is more likely what a pagan king would say, since he had never seen or met Jesus.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548680"/>
            <a:ext cx="7992888" cy="5909310"/>
          </a:xfrm>
          <a:prstGeom prst="rect">
            <a:avLst/>
          </a:prstGeom>
          <a:noFill/>
        </p:spPr>
        <p:txBody>
          <a:bodyPr wrap="square" rtlCol="0">
            <a:spAutoFit/>
          </a:bodyPr>
          <a:lstStyle/>
          <a:p>
            <a:r>
              <a:rPr lang="en-AU" b="1" baseline="30000" dirty="0" smtClean="0"/>
              <a:t>24 </a:t>
            </a:r>
            <a:r>
              <a:rPr lang="en-AU" b="1" dirty="0" smtClean="0"/>
              <a:t>Then King Nebuchadnezzar was astonished and rose up in haste. He declared to his </a:t>
            </a:r>
            <a:r>
              <a:rPr lang="en-AU" b="1" dirty="0" err="1" smtClean="0"/>
              <a:t>counselors</a:t>
            </a:r>
            <a:r>
              <a:rPr lang="en-AU" b="1" dirty="0" smtClean="0"/>
              <a:t>, “Did we not cast three men bound into the fire?” They answered and said to the king, “True, O king.” </a:t>
            </a:r>
            <a:r>
              <a:rPr lang="en-AU" b="1" baseline="30000" dirty="0" smtClean="0"/>
              <a:t>25 </a:t>
            </a:r>
            <a:r>
              <a:rPr lang="en-AU" b="1" dirty="0" smtClean="0"/>
              <a:t>He answered and said, “But I see four men unbound, walking in the midst of the fire, and they are not hurt; and the appearance of the fourth is like a son of the gods</a:t>
            </a:r>
            <a:r>
              <a:rPr lang="en-AU" b="1" i="1" dirty="0" smtClean="0"/>
              <a:t>.” Daniel 3:25</a:t>
            </a:r>
          </a:p>
          <a:p>
            <a:r>
              <a:rPr lang="en-AU" b="1" i="1" dirty="0" smtClean="0"/>
              <a:t>English Standard  Version.</a:t>
            </a:r>
          </a:p>
          <a:p>
            <a:endParaRPr lang="en-AU" b="1" dirty="0" smtClean="0"/>
          </a:p>
          <a:p>
            <a:r>
              <a:rPr lang="en-AU" b="1" dirty="0" smtClean="0"/>
              <a:t>The TANAKH is a translation from the Hebrew language, and one would have to agree that they would be most likely to render a correct rendering from their native tongue.  After all the Bible is a Jewish Book,  written by Jews, about Jews, for Jews. Salvation is of the Jews.  John 4:22  Our Saviour , Jesus Christ, was  the most important Jew! He was the Lion of the tribe of Judah!</a:t>
            </a:r>
          </a:p>
          <a:p>
            <a:endParaRPr lang="en-AU" b="1" dirty="0" smtClean="0"/>
          </a:p>
          <a:p>
            <a:r>
              <a:rPr lang="en-AU" b="1" dirty="0" smtClean="0"/>
              <a:t>What about that text in Psalms 2, where it says “Kiss the Son….”   I checked it too with the Jewish TANAKH, and it says nothing about the Son either.</a:t>
            </a:r>
          </a:p>
          <a:p>
            <a:r>
              <a:rPr lang="en-AU" b="1" dirty="0" smtClean="0"/>
              <a:t>   </a:t>
            </a:r>
            <a:r>
              <a:rPr lang="en-AU" b="1" i="1" dirty="0" err="1" smtClean="0"/>
              <a:t>Tehillim</a:t>
            </a:r>
            <a:r>
              <a:rPr lang="en-AU" b="1" i="1" dirty="0" smtClean="0"/>
              <a:t> - Psalms - Chapter 2:11,12</a:t>
            </a:r>
          </a:p>
          <a:p>
            <a:r>
              <a:rPr lang="en-AU" b="1" dirty="0" smtClean="0">
                <a:hlinkClick r:id="rId2"/>
              </a:rPr>
              <a:t>11</a:t>
            </a:r>
            <a:r>
              <a:rPr lang="en-AU" b="1" dirty="0" smtClean="0"/>
              <a:t>. Serve the Lord with fear, and rejoice with quaking. </a:t>
            </a:r>
            <a:r>
              <a:rPr lang="en-AU" b="1" dirty="0" smtClean="0">
                <a:hlinkClick r:id="rId2"/>
              </a:rPr>
              <a:t>12</a:t>
            </a:r>
            <a:r>
              <a:rPr lang="en-AU" b="1" dirty="0" smtClean="0"/>
              <a:t>. Arm yourselves with purity lest He become angry and you perish in the way, for in a moment His wrath will be kindled; the praises of all who take refuge in Him.</a:t>
            </a:r>
          </a:p>
          <a:p>
            <a:r>
              <a:rPr lang="en-AU" b="1" dirty="0" smtClean="0"/>
              <a:t>Clearly verse 12 is referring to the Lord, as in verse 11, and doesn’t mention </a:t>
            </a:r>
          </a:p>
          <a:p>
            <a:r>
              <a:rPr lang="en-AU" b="1" dirty="0" smtClean="0"/>
              <a:t>“the Son” at all.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TotalTime>
  <Words>3943</Words>
  <Application>Microsoft Office PowerPoint</Application>
  <PresentationFormat>On-screen Show (4:3)</PresentationFormat>
  <Paragraphs>205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The Godhead E Pluribus Unum E= out of  : Pluribus =plural : Unum=ONE This is the Latin motto inscribed on the American currency  to show UNITY of the nation even though there are over fifty states in the UNION.  Their Constitution says ---ONE NATION under God.</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 Menkens</dc:creator>
  <cp:lastModifiedBy>Don Menkens</cp:lastModifiedBy>
  <cp:revision>114</cp:revision>
  <dcterms:created xsi:type="dcterms:W3CDTF">2014-07-26T03:09:38Z</dcterms:created>
  <dcterms:modified xsi:type="dcterms:W3CDTF">2014-09-09T02:53:56Z</dcterms:modified>
</cp:coreProperties>
</file>